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5" r:id="rId1"/>
  </p:sldMasterIdLst>
  <p:notesMasterIdLst>
    <p:notesMasterId r:id="rId41"/>
  </p:notesMasterIdLst>
  <p:sldIdLst>
    <p:sldId id="316" r:id="rId2"/>
    <p:sldId id="277" r:id="rId3"/>
    <p:sldId id="257" r:id="rId4"/>
    <p:sldId id="332" r:id="rId5"/>
    <p:sldId id="258" r:id="rId6"/>
    <p:sldId id="264" r:id="rId7"/>
    <p:sldId id="280" r:id="rId8"/>
    <p:sldId id="279" r:id="rId9"/>
    <p:sldId id="296" r:id="rId10"/>
    <p:sldId id="261" r:id="rId11"/>
    <p:sldId id="260" r:id="rId12"/>
    <p:sldId id="269" r:id="rId13"/>
    <p:sldId id="282" r:id="rId14"/>
    <p:sldId id="283" r:id="rId15"/>
    <p:sldId id="317" r:id="rId16"/>
    <p:sldId id="360" r:id="rId17"/>
    <p:sldId id="365" r:id="rId18"/>
    <p:sldId id="272" r:id="rId19"/>
    <p:sldId id="307" r:id="rId20"/>
    <p:sldId id="286" r:id="rId21"/>
    <p:sldId id="361" r:id="rId22"/>
    <p:sldId id="289" r:id="rId23"/>
    <p:sldId id="267" r:id="rId24"/>
    <p:sldId id="305" r:id="rId25"/>
    <p:sldId id="290" r:id="rId26"/>
    <p:sldId id="291" r:id="rId27"/>
    <p:sldId id="315" r:id="rId28"/>
    <p:sldId id="293" r:id="rId29"/>
    <p:sldId id="295" r:id="rId30"/>
    <p:sldId id="333" r:id="rId31"/>
    <p:sldId id="334" r:id="rId32"/>
    <p:sldId id="285" r:id="rId33"/>
    <p:sldId id="362" r:id="rId34"/>
    <p:sldId id="363" r:id="rId35"/>
    <p:sldId id="364" r:id="rId36"/>
    <p:sldId id="359" r:id="rId37"/>
    <p:sldId id="308" r:id="rId38"/>
    <p:sldId id="309" r:id="rId39"/>
    <p:sldId id="306" r:id="rId4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339"/>
    <a:srgbClr val="E8F1F2"/>
    <a:srgbClr val="3360C3"/>
    <a:srgbClr val="0000FF"/>
    <a:srgbClr val="003399"/>
    <a:srgbClr val="006600"/>
    <a:srgbClr val="000099"/>
    <a:srgbClr val="00008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 autoAdjust="0"/>
    <p:restoredTop sz="69656" autoAdjust="0"/>
  </p:normalViewPr>
  <p:slideViewPr>
    <p:cSldViewPr>
      <p:cViewPr varScale="1">
        <p:scale>
          <a:sx n="103" d="100"/>
          <a:sy n="103" d="100"/>
        </p:scale>
        <p:origin x="12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898" y="-120"/>
      </p:cViewPr>
      <p:guideLst>
        <p:guide orient="horz" pos="3132"/>
        <p:guide pos="2130"/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0322938529295"/>
          <c:y val="0"/>
          <c:w val="0.46013073151052053"/>
          <c:h val="0.917572377015580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effectLst>
              <a:glow rad="25400">
                <a:schemeClr val="bg1"/>
              </a:glow>
            </a:effectLst>
            <a:scene3d>
              <a:camera prst="orthographicFront"/>
              <a:lightRig rig="threePt" dir="t"/>
            </a:scene3d>
            <a:sp3d/>
          </c:spPr>
          <c:explosion val="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F76-4CF9-A14E-70856ED44F91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effectLst>
                <a:glow rad="25400">
                  <a:schemeClr val="bg1"/>
                </a:glo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1F76-4CF9-A14E-70856ED44F91}"/>
              </c:ext>
            </c:extLst>
          </c:dPt>
          <c:dLbls>
            <c:dLbl>
              <c:idx val="0"/>
              <c:layout>
                <c:manualLayout>
                  <c:x val="-0.15999913550066519"/>
                  <c:y val="-0.211332361538373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76-4CF9-A14E-70856ED44F91}"/>
                </c:ext>
              </c:extLst>
            </c:dLbl>
            <c:dLbl>
              <c:idx val="1"/>
              <c:layout>
                <c:manualLayout>
                  <c:x val="0.155669914942871"/>
                  <c:y val="6.20160978282106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F76-4CF9-A14E-70856ED44F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9851</c:v>
                </c:pt>
                <c:pt idx="1">
                  <c:v>9449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76-4CF9-A14E-70856ED44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"/>
      </c:pieChart>
    </c:plotArea>
    <c:legend>
      <c:legendPos val="r"/>
      <c:layout>
        <c:manualLayout>
          <c:xMode val="edge"/>
          <c:yMode val="edge"/>
          <c:x val="0.65617787987381249"/>
          <c:y val="3.8642367014467702E-2"/>
          <c:w val="0.31960732519103036"/>
          <c:h val="0.337597546632749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11834084982515E-4"/>
          <c:y val="0"/>
          <c:w val="0.59113339258600894"/>
          <c:h val="0.889839703757909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населения по основным возрастным группам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explosion val="25"/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766-4B62-A8CF-289F52EC440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5766-4B62-A8CF-289F52EC4404}"/>
              </c:ext>
            </c:extLst>
          </c:dPt>
          <c:dLbls>
            <c:dLbl>
              <c:idx val="0"/>
              <c:layout>
                <c:manualLayout>
                  <c:x val="-0.15101780300439946"/>
                  <c:y val="0.133269760150106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12,2%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66-4B62-A8CF-289F52EC4404}"/>
                </c:ext>
              </c:extLst>
            </c:dLbl>
            <c:dLbl>
              <c:idx val="1"/>
              <c:layout>
                <c:manualLayout>
                  <c:x val="-0.29569640410324777"/>
                  <c:y val="7.27502499722253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20,2%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66-4B62-A8CF-289F52EC4404}"/>
                </c:ext>
              </c:extLst>
            </c:dLbl>
            <c:dLbl>
              <c:idx val="2"/>
              <c:layout>
                <c:manualLayout>
                  <c:x val="0"/>
                  <c:y val="-0.365678196249799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67,6%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66-4B62-A8CF-289F52EC4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лиц старше трудоcпособного возраста</c:v>
                </c:pt>
                <c:pt idx="1">
                  <c:v>лиц моложе трудоспособного возраста</c:v>
                </c:pt>
                <c:pt idx="2">
                  <c:v>лиц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2269</c:v>
                </c:pt>
                <c:pt idx="1">
                  <c:v>3825</c:v>
                </c:pt>
                <c:pt idx="2">
                  <c:v>13206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66-4B62-A8CF-289F52EC4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124043359084047"/>
          <c:y val="0.15362089397474354"/>
          <c:w val="0.37875956640915953"/>
          <c:h val="0.64572609216259924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959709735389874"/>
          <c:y val="0.37287095169094686"/>
          <c:w val="0.55040286962650775"/>
          <c:h val="0.25000812557469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F5-45D9-B192-6DC4828E2EFA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AF5-45D9-B192-6DC4828E2E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BB2-4AB9-9FA9-308D848053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BB2-4AB9-9FA9-308D848053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BB2-4AB9-9FA9-308D848053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BB2-4AB9-9FA9-308D848053E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BB2-4AB9-9FA9-308D848053E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BB2-4AB9-9FA9-308D848053E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BB2-4AB9-9FA9-308D848053E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BB2-4AB9-9FA9-308D848053E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BB2-4AB9-9FA9-308D848053E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BB2-4AB9-9FA9-308D848053E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BB2-4AB9-9FA9-308D848053E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ABB2-4AB9-9FA9-308D848053E5}"/>
              </c:ext>
            </c:extLst>
          </c:dPt>
          <c:cat>
            <c:strRef>
              <c:f>Лист1!$A$2:$A$15</c:f>
              <c:strCache>
                <c:ptCount val="14"/>
                <c:pt idx="0">
                  <c:v>Экономическая деятельность - 3930 чел</c:v>
                </c:pt>
                <c:pt idx="1">
                  <c:v>Транспортировка и хранение - 1499 чел</c:v>
                </c:pt>
                <c:pt idx="2">
                  <c:v>Обеспечение электрической энергией, газом и паром; кондиционирование воздуха - 216 чел</c:v>
                </c:pt>
                <c:pt idx="3">
                  <c:v>Строительство - 8 чел </c:v>
                </c:pt>
                <c:pt idx="4">
                  <c:v>Торговля оптовая и розничная; ремонт автотранспортных средств и мотоциклов - 76 чел</c:v>
                </c:pt>
                <c:pt idx="5">
                  <c:v>Деятельность в области информации и связи - 28 чел</c:v>
                </c:pt>
                <c:pt idx="6">
                  <c:v>Деятельность финансовая и страховая -16 чел</c:v>
                </c:pt>
                <c:pt idx="7">
                  <c:v>Деятельность по операциям с недвижимым имуществом - 51 чел</c:v>
                </c:pt>
                <c:pt idx="8">
                  <c:v>Деятельность профессиональная, научная и техническая - 28 чел</c:v>
                </c:pt>
                <c:pt idx="9">
                  <c:v>Деятельность административная и сопутствующие дополнительные услуги - 29 чел</c:v>
                </c:pt>
                <c:pt idx="10">
                  <c:v>Государственное управление и обеспечение военной безопасности; социальное обеспечение - 929 чел</c:v>
                </c:pt>
                <c:pt idx="11">
                  <c:v>Образование - 559 чел</c:v>
                </c:pt>
                <c:pt idx="12">
                  <c:v>Деятельность в области здравоохранения и социальных услуг - 272 чел</c:v>
                </c:pt>
                <c:pt idx="13">
                  <c:v>Деятельность в области культуры, спорта, организации досуга и развлечений - 44 чел</c:v>
                </c:pt>
              </c:strCache>
            </c:strRef>
          </c:cat>
          <c:val>
            <c:numRef>
              <c:f>Лист1!$B$2:$B$15</c:f>
              <c:numCache>
                <c:formatCode>@</c:formatCode>
                <c:ptCount val="14"/>
                <c:pt idx="0">
                  <c:v>3930</c:v>
                </c:pt>
                <c:pt idx="1">
                  <c:v>1499</c:v>
                </c:pt>
                <c:pt idx="2">
                  <c:v>216</c:v>
                </c:pt>
                <c:pt idx="3">
                  <c:v>8</c:v>
                </c:pt>
                <c:pt idx="4">
                  <c:v>76</c:v>
                </c:pt>
                <c:pt idx="5">
                  <c:v>28</c:v>
                </c:pt>
                <c:pt idx="6">
                  <c:v>16</c:v>
                </c:pt>
                <c:pt idx="7">
                  <c:v>51</c:v>
                </c:pt>
                <c:pt idx="8">
                  <c:v>28</c:v>
                </c:pt>
                <c:pt idx="9">
                  <c:v>99</c:v>
                </c:pt>
                <c:pt idx="10">
                  <c:v>929</c:v>
                </c:pt>
                <c:pt idx="11">
                  <c:v>559</c:v>
                </c:pt>
                <c:pt idx="12">
                  <c:v>272</c:v>
                </c:pt>
                <c:pt idx="1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5-45D9-B192-6DC4828E2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0779828534742956E-3"/>
          <c:y val="8.2974527652955821E-2"/>
          <c:w val="0.62414068072165008"/>
          <c:h val="0.83405094469408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ACB-4299-A24B-F59E40A17905}"/>
              </c:ext>
            </c:extLst>
          </c:dPt>
          <c:dLbls>
            <c:dLbl>
              <c:idx val="2"/>
              <c:layout>
                <c:manualLayout>
                  <c:x val="3.9100498174735744E-2"/>
                  <c:y val="-6.74690867079767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43-4C34-9C0F-4B24C0D7632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</c:v>
                </c:pt>
                <c:pt idx="1">
                  <c:v>Штрафы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Остальные налоги и сборы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57.5</c:v>
                </c:pt>
                <c:pt idx="1">
                  <c:v>1.4</c:v>
                </c:pt>
                <c:pt idx="2">
                  <c:v>7.6</c:v>
                </c:pt>
                <c:pt idx="3">
                  <c:v>21.3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5-4891-966C-4D38B357C1A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22BEC-6F9C-43DB-9C9A-187567CF3F1E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5F9B0-8506-48A5-A8D4-1400F379C56D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E8B54-080E-4A7C-AAC8-B464BD3F40D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FE4AA8E-EB4B-49A9-9B30-B45182544A3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02DF6-9987-4A79-9707-7385F81986D8}" type="parTrans" cxnId="{AE8FC1C1-BDDA-48F7-8955-69CFECA612D5}">
      <dgm:prSet/>
      <dgm:spPr/>
      <dgm:t>
        <a:bodyPr/>
        <a:lstStyle/>
        <a:p>
          <a:endParaRPr lang="ru-RU"/>
        </a:p>
      </dgm:t>
    </dgm:pt>
    <dgm:pt modelId="{1FBF75C6-35DA-49B2-AD72-7355622FDF1D}" type="sibTrans" cxnId="{AE8FC1C1-BDDA-48F7-8955-69CFECA612D5}">
      <dgm:prSet/>
      <dgm:spPr/>
      <dgm:t>
        <a:bodyPr/>
        <a:lstStyle/>
        <a:p>
          <a:endParaRPr lang="ru-RU"/>
        </a:p>
      </dgm:t>
    </dgm:pt>
    <dgm:pt modelId="{D65FF6D3-F49D-4DA7-BACA-0B79B905D90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EE923-A0F1-45AF-80BE-8F2F0F5B59FE}" type="parTrans" cxnId="{92F3F447-C18A-4EA4-BA25-482731958D8E}">
      <dgm:prSet/>
      <dgm:spPr/>
      <dgm:t>
        <a:bodyPr/>
        <a:lstStyle/>
        <a:p>
          <a:endParaRPr lang="ru-RU"/>
        </a:p>
      </dgm:t>
    </dgm:pt>
    <dgm:pt modelId="{752293A4-9BFE-4506-AB44-E3F9001389FF}" type="sibTrans" cxnId="{92F3F447-C18A-4EA4-BA25-482731958D8E}">
      <dgm:prSet/>
      <dgm:spPr/>
      <dgm:t>
        <a:bodyPr/>
        <a:lstStyle/>
        <a:p>
          <a:endParaRPr lang="ru-RU"/>
        </a:p>
      </dgm:t>
    </dgm:pt>
    <dgm:pt modelId="{B9E874A5-8197-4F24-A2D2-BC201098ED6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9CF671-BF85-4E48-B203-428D02A54305}" type="parTrans" cxnId="{FCB9C2B6-D84C-4F14-91D1-F6A138F19EE4}">
      <dgm:prSet/>
      <dgm:spPr/>
      <dgm:t>
        <a:bodyPr/>
        <a:lstStyle/>
        <a:p>
          <a:endParaRPr lang="ru-RU"/>
        </a:p>
      </dgm:t>
    </dgm:pt>
    <dgm:pt modelId="{DDC3332F-2FFC-414B-8AAD-7E6982801C20}" type="sibTrans" cxnId="{FCB9C2B6-D84C-4F14-91D1-F6A138F19EE4}">
      <dgm:prSet/>
      <dgm:spPr/>
      <dgm:t>
        <a:bodyPr/>
        <a:lstStyle/>
        <a:p>
          <a:endParaRPr lang="ru-RU"/>
        </a:p>
      </dgm:t>
    </dgm:pt>
    <dgm:pt modelId="{E475D513-A5BC-485D-92C8-F5FA6FFCBDE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8BECAE-EDDF-4628-9685-858083DB2B75}" type="parTrans" cxnId="{58A9644E-1E23-4876-BCF1-4C178A0DBA82}">
      <dgm:prSet/>
      <dgm:spPr/>
      <dgm:t>
        <a:bodyPr/>
        <a:lstStyle/>
        <a:p>
          <a:endParaRPr lang="ru-RU"/>
        </a:p>
      </dgm:t>
    </dgm:pt>
    <dgm:pt modelId="{82C8580A-CCE8-475E-9193-E01D0F0DFA88}" type="sibTrans" cxnId="{58A9644E-1E23-4876-BCF1-4C178A0DBA82}">
      <dgm:prSet/>
      <dgm:spPr/>
      <dgm:t>
        <a:bodyPr/>
        <a:lstStyle/>
        <a:p>
          <a:endParaRPr lang="ru-RU"/>
        </a:p>
      </dgm:t>
    </dgm:pt>
    <dgm:pt modelId="{5BA70FAD-2838-4BD3-B10A-237FA6DEED1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FE8868-DF3E-45F8-9003-8B4050B755D1}" type="parTrans" cxnId="{06E6AD18-A0ED-4D09-A9EB-64AB70788678}">
      <dgm:prSet/>
      <dgm:spPr/>
      <dgm:t>
        <a:bodyPr/>
        <a:lstStyle/>
        <a:p>
          <a:endParaRPr lang="ru-RU"/>
        </a:p>
      </dgm:t>
    </dgm:pt>
    <dgm:pt modelId="{A3FF8E65-AFFB-4309-901D-E377CD05D8DA}" type="sibTrans" cxnId="{06E6AD18-A0ED-4D09-A9EB-64AB70788678}">
      <dgm:prSet/>
      <dgm:spPr/>
      <dgm:t>
        <a:bodyPr/>
        <a:lstStyle/>
        <a:p>
          <a:endParaRPr lang="ru-RU"/>
        </a:p>
      </dgm:t>
    </dgm:pt>
    <dgm:pt modelId="{9DCC3009-0596-4A14-88AA-71170B1291F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81B43-0E5A-4EE6-802B-D4C7FCCC2025}" type="parTrans" cxnId="{F209C830-D935-4BC4-82F2-285C851F1325}">
      <dgm:prSet/>
      <dgm:spPr/>
      <dgm:t>
        <a:bodyPr/>
        <a:lstStyle/>
        <a:p>
          <a:endParaRPr lang="ru-RU"/>
        </a:p>
      </dgm:t>
    </dgm:pt>
    <dgm:pt modelId="{0DC870F2-8570-4927-9278-A21B0559F6C0}" type="sibTrans" cxnId="{F209C830-D935-4BC4-82F2-285C851F1325}">
      <dgm:prSet/>
      <dgm:spPr/>
      <dgm:t>
        <a:bodyPr/>
        <a:lstStyle/>
        <a:p>
          <a:endParaRPr lang="ru-RU"/>
        </a:p>
      </dgm:t>
    </dgm:pt>
    <dgm:pt modelId="{73C9EFA3-E934-4EE3-BAAC-BAA564354AFA}" type="pres">
      <dgm:prSet presAssocID="{226E8B54-080E-4A7C-AAC8-B464BD3F4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98C187-63E2-4C5D-8768-EAE83EC50EBA}" type="pres">
      <dgm:prSet presAssocID="{226E8B54-080E-4A7C-AAC8-B464BD3F40DD}" presName="Name1" presStyleCnt="0"/>
      <dgm:spPr/>
    </dgm:pt>
    <dgm:pt modelId="{2A49E938-CCA6-4EAB-B46E-4FD931587D79}" type="pres">
      <dgm:prSet presAssocID="{226E8B54-080E-4A7C-AAC8-B464BD3F40DD}" presName="cycle" presStyleCnt="0"/>
      <dgm:spPr/>
    </dgm:pt>
    <dgm:pt modelId="{CFA4CB87-AC33-49E2-B248-18416F6F38F7}" type="pres">
      <dgm:prSet presAssocID="{226E8B54-080E-4A7C-AAC8-B464BD3F40DD}" presName="srcNode" presStyleLbl="node1" presStyleIdx="0" presStyleCnt="6"/>
      <dgm:spPr/>
    </dgm:pt>
    <dgm:pt modelId="{08399D8B-B100-4D3E-9AA3-84109186CDE1}" type="pres">
      <dgm:prSet presAssocID="{226E8B54-080E-4A7C-AAC8-B464BD3F40DD}" presName="conn" presStyleLbl="parChTrans1D2" presStyleIdx="0" presStyleCnt="1"/>
      <dgm:spPr/>
      <dgm:t>
        <a:bodyPr/>
        <a:lstStyle/>
        <a:p>
          <a:endParaRPr lang="ru-RU"/>
        </a:p>
      </dgm:t>
    </dgm:pt>
    <dgm:pt modelId="{66F4ADCC-4077-46AD-AB4A-75DEB85284B6}" type="pres">
      <dgm:prSet presAssocID="{226E8B54-080E-4A7C-AAC8-B464BD3F40DD}" presName="extraNode" presStyleLbl="node1" presStyleIdx="0" presStyleCnt="6"/>
      <dgm:spPr/>
    </dgm:pt>
    <dgm:pt modelId="{8B133B1A-8063-4B96-955D-702C72576D20}" type="pres">
      <dgm:prSet presAssocID="{226E8B54-080E-4A7C-AAC8-B464BD3F40DD}" presName="dstNode" presStyleLbl="node1" presStyleIdx="0" presStyleCnt="6"/>
      <dgm:spPr/>
    </dgm:pt>
    <dgm:pt modelId="{2DD084FE-169A-4E23-BE8D-4EB625E44042}" type="pres">
      <dgm:prSet presAssocID="{5FE4AA8E-EB4B-49A9-9B30-B45182544A3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A682-C54D-4328-8946-60CE055D53ED}" type="pres">
      <dgm:prSet presAssocID="{5FE4AA8E-EB4B-49A9-9B30-B45182544A3B}" presName="accent_1" presStyleCnt="0"/>
      <dgm:spPr/>
    </dgm:pt>
    <dgm:pt modelId="{7BE8354F-56ED-4B4C-93D4-98AECB6B0575}" type="pres">
      <dgm:prSet presAssocID="{5FE4AA8E-EB4B-49A9-9B30-B45182544A3B}" presName="accentRepeatNode" presStyleLbl="solidFgAcc1" presStyleIdx="0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B89F677-D946-4C73-8D13-07DB843779FC}" type="pres">
      <dgm:prSet presAssocID="{D65FF6D3-F49D-4DA7-BACA-0B79B905D9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A6FF-0FB8-4F72-823F-DDBE017CFD94}" type="pres">
      <dgm:prSet presAssocID="{D65FF6D3-F49D-4DA7-BACA-0B79B905D900}" presName="accent_2" presStyleCnt="0"/>
      <dgm:spPr/>
    </dgm:pt>
    <dgm:pt modelId="{ABE4103C-EE37-4319-A218-9B3587AE9125}" type="pres">
      <dgm:prSet presAssocID="{D65FF6D3-F49D-4DA7-BACA-0B79B905D900}" presName="accentRepeatNode" presStyleLbl="solidFgAcc1" presStyleIdx="1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55CD1FA-C1E6-49E5-B927-3F42F57519BB}" type="pres">
      <dgm:prSet presAssocID="{B9E874A5-8197-4F24-A2D2-BC201098ED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921B-4BE2-4274-856A-8F5A604EC14D}" type="pres">
      <dgm:prSet presAssocID="{B9E874A5-8197-4F24-A2D2-BC201098ED6D}" presName="accent_3" presStyleCnt="0"/>
      <dgm:spPr/>
    </dgm:pt>
    <dgm:pt modelId="{545F95C3-804F-479F-83ED-3C48C71BCD56}" type="pres">
      <dgm:prSet presAssocID="{B9E874A5-8197-4F24-A2D2-BC201098ED6D}" presName="accentRepeatNode" presStyleLbl="solidFgAcc1" presStyleIdx="2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1249A32-9024-42DE-AD3F-6E0F8FF785CE}" type="pres">
      <dgm:prSet presAssocID="{E475D513-A5BC-485D-92C8-F5FA6FFCBDE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1128-F786-4852-8683-AB5242C5E4B5}" type="pres">
      <dgm:prSet presAssocID="{E475D513-A5BC-485D-92C8-F5FA6FFCBDE4}" presName="accent_4" presStyleCnt="0"/>
      <dgm:spPr/>
    </dgm:pt>
    <dgm:pt modelId="{9FB33D60-833F-4792-85BB-7033130445E3}" type="pres">
      <dgm:prSet presAssocID="{E475D513-A5BC-485D-92C8-F5FA6FFCBDE4}" presName="accentRepeatNode" presStyleLbl="solidFgAcc1" presStyleIdx="3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C288B0B-D378-4C3E-B74E-90C01E6CB7D9}" type="pres">
      <dgm:prSet presAssocID="{5BA70FAD-2838-4BD3-B10A-237FA6DEED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59E-D6BB-4B67-BBBF-A25E8757AC3C}" type="pres">
      <dgm:prSet presAssocID="{5BA70FAD-2838-4BD3-B10A-237FA6DEED1E}" presName="accent_5" presStyleCnt="0"/>
      <dgm:spPr/>
    </dgm:pt>
    <dgm:pt modelId="{A42E73C4-58F9-4F31-A544-1364AAACE654}" type="pres">
      <dgm:prSet presAssocID="{5BA70FAD-2838-4BD3-B10A-237FA6DEED1E}" presName="accentRepeatNode" presStyleLbl="solidFgAcc1" presStyleIdx="4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103593E2-DE3A-4DA0-904D-30ADF9BA3BEB}" type="pres">
      <dgm:prSet presAssocID="{9DCC3009-0596-4A14-88AA-71170B1291F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0C98-446A-4EB5-91B7-E771E838E09E}" type="pres">
      <dgm:prSet presAssocID="{9DCC3009-0596-4A14-88AA-71170B1291F7}" presName="accent_6" presStyleCnt="0"/>
      <dgm:spPr/>
    </dgm:pt>
    <dgm:pt modelId="{14A219EC-231F-4DEE-8AD9-592A338BF68D}" type="pres">
      <dgm:prSet presAssocID="{9DCC3009-0596-4A14-88AA-71170B1291F7}" presName="accentRepeatNode" presStyleLbl="solidFgAcc1" presStyleIdx="5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DC8E9C4-4230-44BC-8046-583D8D52DC0E}" type="presOf" srcId="{1FBF75C6-35DA-49B2-AD72-7355622FDF1D}" destId="{08399D8B-B100-4D3E-9AA3-84109186CDE1}" srcOrd="0" destOrd="0" presId="urn:microsoft.com/office/officeart/2008/layout/VerticalCurvedList"/>
    <dgm:cxn modelId="{5C8D9F16-77CD-445C-9DFE-6053B6A443E6}" type="presOf" srcId="{E475D513-A5BC-485D-92C8-F5FA6FFCBDE4}" destId="{A1249A32-9024-42DE-AD3F-6E0F8FF785CE}" srcOrd="0" destOrd="0" presId="urn:microsoft.com/office/officeart/2008/layout/VerticalCurvedList"/>
    <dgm:cxn modelId="{2D95D144-AC41-4169-A1A8-A0669A8440C8}" type="presOf" srcId="{9DCC3009-0596-4A14-88AA-71170B1291F7}" destId="{103593E2-DE3A-4DA0-904D-30ADF9BA3BEB}" srcOrd="0" destOrd="0" presId="urn:microsoft.com/office/officeart/2008/layout/VerticalCurvedList"/>
    <dgm:cxn modelId="{AE8FC1C1-BDDA-48F7-8955-69CFECA612D5}" srcId="{226E8B54-080E-4A7C-AAC8-B464BD3F40DD}" destId="{5FE4AA8E-EB4B-49A9-9B30-B45182544A3B}" srcOrd="0" destOrd="0" parTransId="{0AF02DF6-9987-4A79-9707-7385F81986D8}" sibTransId="{1FBF75C6-35DA-49B2-AD72-7355622FDF1D}"/>
    <dgm:cxn modelId="{58A9644E-1E23-4876-BCF1-4C178A0DBA82}" srcId="{226E8B54-080E-4A7C-AAC8-B464BD3F40DD}" destId="{E475D513-A5BC-485D-92C8-F5FA6FFCBDE4}" srcOrd="3" destOrd="0" parTransId="{578BECAE-EDDF-4628-9685-858083DB2B75}" sibTransId="{82C8580A-CCE8-475E-9193-E01D0F0DFA88}"/>
    <dgm:cxn modelId="{FCB9C2B6-D84C-4F14-91D1-F6A138F19EE4}" srcId="{226E8B54-080E-4A7C-AAC8-B464BD3F40DD}" destId="{B9E874A5-8197-4F24-A2D2-BC201098ED6D}" srcOrd="2" destOrd="0" parTransId="{D59CF671-BF85-4E48-B203-428D02A54305}" sibTransId="{DDC3332F-2FFC-414B-8AAD-7E6982801C20}"/>
    <dgm:cxn modelId="{785C9C1C-3FAD-4248-ADEE-659F211FE25F}" type="presOf" srcId="{226E8B54-080E-4A7C-AAC8-B464BD3F40DD}" destId="{73C9EFA3-E934-4EE3-BAAC-BAA564354AFA}" srcOrd="0" destOrd="0" presId="urn:microsoft.com/office/officeart/2008/layout/VerticalCurvedList"/>
    <dgm:cxn modelId="{F209C830-D935-4BC4-82F2-285C851F1325}" srcId="{226E8B54-080E-4A7C-AAC8-B464BD3F40DD}" destId="{9DCC3009-0596-4A14-88AA-71170B1291F7}" srcOrd="5" destOrd="0" parTransId="{E2781B43-0E5A-4EE6-802B-D4C7FCCC2025}" sibTransId="{0DC870F2-8570-4927-9278-A21B0559F6C0}"/>
    <dgm:cxn modelId="{A637A631-34BE-4D4A-BAD1-6E38ACE7D9F6}" type="presOf" srcId="{5BA70FAD-2838-4BD3-B10A-237FA6DEED1E}" destId="{0C288B0B-D378-4C3E-B74E-90C01E6CB7D9}" srcOrd="0" destOrd="0" presId="urn:microsoft.com/office/officeart/2008/layout/VerticalCurvedList"/>
    <dgm:cxn modelId="{72A8774E-AE9A-43B7-A90D-29A0A39F1992}" type="presOf" srcId="{B9E874A5-8197-4F24-A2D2-BC201098ED6D}" destId="{E55CD1FA-C1E6-49E5-B927-3F42F57519BB}" srcOrd="0" destOrd="0" presId="urn:microsoft.com/office/officeart/2008/layout/VerticalCurvedList"/>
    <dgm:cxn modelId="{92F3F447-C18A-4EA4-BA25-482731958D8E}" srcId="{226E8B54-080E-4A7C-AAC8-B464BD3F40DD}" destId="{D65FF6D3-F49D-4DA7-BACA-0B79B905D900}" srcOrd="1" destOrd="0" parTransId="{5C3EE923-A0F1-45AF-80BE-8F2F0F5B59FE}" sibTransId="{752293A4-9BFE-4506-AB44-E3F9001389FF}"/>
    <dgm:cxn modelId="{06E6AD18-A0ED-4D09-A9EB-64AB70788678}" srcId="{226E8B54-080E-4A7C-AAC8-B464BD3F40DD}" destId="{5BA70FAD-2838-4BD3-B10A-237FA6DEED1E}" srcOrd="4" destOrd="0" parTransId="{D1FE8868-DF3E-45F8-9003-8B4050B755D1}" sibTransId="{A3FF8E65-AFFB-4309-901D-E377CD05D8DA}"/>
    <dgm:cxn modelId="{28B3877E-CA73-4884-8714-6A36DEDCFA6B}" type="presOf" srcId="{D65FF6D3-F49D-4DA7-BACA-0B79B905D900}" destId="{CB89F677-D946-4C73-8D13-07DB843779FC}" srcOrd="0" destOrd="0" presId="urn:microsoft.com/office/officeart/2008/layout/VerticalCurvedList"/>
    <dgm:cxn modelId="{9D2EA4EC-53FB-4B5A-B0B0-DDB33D4A1EE2}" type="presOf" srcId="{5FE4AA8E-EB4B-49A9-9B30-B45182544A3B}" destId="{2DD084FE-169A-4E23-BE8D-4EB625E44042}" srcOrd="0" destOrd="0" presId="urn:microsoft.com/office/officeart/2008/layout/VerticalCurvedList"/>
    <dgm:cxn modelId="{5E5717E7-4221-4E84-88B7-AD7333D5E7BF}" type="presParOf" srcId="{73C9EFA3-E934-4EE3-BAAC-BAA564354AFA}" destId="{4198C187-63E2-4C5D-8768-EAE83EC50EBA}" srcOrd="0" destOrd="0" presId="urn:microsoft.com/office/officeart/2008/layout/VerticalCurvedList"/>
    <dgm:cxn modelId="{B7888A8E-BF7E-4F38-A658-6D23E9434D87}" type="presParOf" srcId="{4198C187-63E2-4C5D-8768-EAE83EC50EBA}" destId="{2A49E938-CCA6-4EAB-B46E-4FD931587D79}" srcOrd="0" destOrd="0" presId="urn:microsoft.com/office/officeart/2008/layout/VerticalCurvedList"/>
    <dgm:cxn modelId="{D1194A86-6C41-407E-8E22-F3223759319B}" type="presParOf" srcId="{2A49E938-CCA6-4EAB-B46E-4FD931587D79}" destId="{CFA4CB87-AC33-49E2-B248-18416F6F38F7}" srcOrd="0" destOrd="0" presId="urn:microsoft.com/office/officeart/2008/layout/VerticalCurvedList"/>
    <dgm:cxn modelId="{D83E74BA-463D-419C-BCE1-1FF10F01FA6D}" type="presParOf" srcId="{2A49E938-CCA6-4EAB-B46E-4FD931587D79}" destId="{08399D8B-B100-4D3E-9AA3-84109186CDE1}" srcOrd="1" destOrd="0" presId="urn:microsoft.com/office/officeart/2008/layout/VerticalCurvedList"/>
    <dgm:cxn modelId="{D27B0F87-C9F3-4CDD-9609-ABF5685F5A58}" type="presParOf" srcId="{2A49E938-CCA6-4EAB-B46E-4FD931587D79}" destId="{66F4ADCC-4077-46AD-AB4A-75DEB85284B6}" srcOrd="2" destOrd="0" presId="urn:microsoft.com/office/officeart/2008/layout/VerticalCurvedList"/>
    <dgm:cxn modelId="{02A5ECA2-664C-4973-BAB0-60A3DF20D7FC}" type="presParOf" srcId="{2A49E938-CCA6-4EAB-B46E-4FD931587D79}" destId="{8B133B1A-8063-4B96-955D-702C72576D20}" srcOrd="3" destOrd="0" presId="urn:microsoft.com/office/officeart/2008/layout/VerticalCurvedList"/>
    <dgm:cxn modelId="{8E3A20BA-C87A-446E-89E7-E5E367BB2D96}" type="presParOf" srcId="{4198C187-63E2-4C5D-8768-EAE83EC50EBA}" destId="{2DD084FE-169A-4E23-BE8D-4EB625E44042}" srcOrd="1" destOrd="0" presId="urn:microsoft.com/office/officeart/2008/layout/VerticalCurvedList"/>
    <dgm:cxn modelId="{55C7FDFC-E354-45D0-ABFA-7CDCBA2B669A}" type="presParOf" srcId="{4198C187-63E2-4C5D-8768-EAE83EC50EBA}" destId="{8D09A682-C54D-4328-8946-60CE055D53ED}" srcOrd="2" destOrd="0" presId="urn:microsoft.com/office/officeart/2008/layout/VerticalCurvedList"/>
    <dgm:cxn modelId="{1C6D22F7-026F-41FA-912E-3FF70F1CB9F6}" type="presParOf" srcId="{8D09A682-C54D-4328-8946-60CE055D53ED}" destId="{7BE8354F-56ED-4B4C-93D4-98AECB6B0575}" srcOrd="0" destOrd="0" presId="urn:microsoft.com/office/officeart/2008/layout/VerticalCurvedList"/>
    <dgm:cxn modelId="{5C8E744C-5ABE-47CA-A984-84ED569201AF}" type="presParOf" srcId="{4198C187-63E2-4C5D-8768-EAE83EC50EBA}" destId="{CB89F677-D946-4C73-8D13-07DB843779FC}" srcOrd="3" destOrd="0" presId="urn:microsoft.com/office/officeart/2008/layout/VerticalCurvedList"/>
    <dgm:cxn modelId="{CD713F5E-D952-4180-88D7-15DED2E557C5}" type="presParOf" srcId="{4198C187-63E2-4C5D-8768-EAE83EC50EBA}" destId="{E788A6FF-0FB8-4F72-823F-DDBE017CFD94}" srcOrd="4" destOrd="0" presId="urn:microsoft.com/office/officeart/2008/layout/VerticalCurvedList"/>
    <dgm:cxn modelId="{8845EE12-3BB8-4F5C-870C-E42D12235628}" type="presParOf" srcId="{E788A6FF-0FB8-4F72-823F-DDBE017CFD94}" destId="{ABE4103C-EE37-4319-A218-9B3587AE9125}" srcOrd="0" destOrd="0" presId="urn:microsoft.com/office/officeart/2008/layout/VerticalCurvedList"/>
    <dgm:cxn modelId="{B0C121CD-1FF8-41F2-8942-328BEBFD65A3}" type="presParOf" srcId="{4198C187-63E2-4C5D-8768-EAE83EC50EBA}" destId="{E55CD1FA-C1E6-49E5-B927-3F42F57519BB}" srcOrd="5" destOrd="0" presId="urn:microsoft.com/office/officeart/2008/layout/VerticalCurvedList"/>
    <dgm:cxn modelId="{47409DCC-DE25-4A8D-8796-FE366010C087}" type="presParOf" srcId="{4198C187-63E2-4C5D-8768-EAE83EC50EBA}" destId="{BB13921B-4BE2-4274-856A-8F5A604EC14D}" srcOrd="6" destOrd="0" presId="urn:microsoft.com/office/officeart/2008/layout/VerticalCurvedList"/>
    <dgm:cxn modelId="{6B5E01FF-0B52-4AC2-A9B8-25CA239A255C}" type="presParOf" srcId="{BB13921B-4BE2-4274-856A-8F5A604EC14D}" destId="{545F95C3-804F-479F-83ED-3C48C71BCD56}" srcOrd="0" destOrd="0" presId="urn:microsoft.com/office/officeart/2008/layout/VerticalCurvedList"/>
    <dgm:cxn modelId="{F48330F0-F2DA-4FA2-9043-203F33AFBCB0}" type="presParOf" srcId="{4198C187-63E2-4C5D-8768-EAE83EC50EBA}" destId="{A1249A32-9024-42DE-AD3F-6E0F8FF785CE}" srcOrd="7" destOrd="0" presId="urn:microsoft.com/office/officeart/2008/layout/VerticalCurvedList"/>
    <dgm:cxn modelId="{6BC97B5A-0B34-4F41-92C4-008A41BCA095}" type="presParOf" srcId="{4198C187-63E2-4C5D-8768-EAE83EC50EBA}" destId="{4FE61128-F786-4852-8683-AB5242C5E4B5}" srcOrd="8" destOrd="0" presId="urn:microsoft.com/office/officeart/2008/layout/VerticalCurvedList"/>
    <dgm:cxn modelId="{8BDB12A4-8E78-4E0C-8C64-E8EBA27961CB}" type="presParOf" srcId="{4FE61128-F786-4852-8683-AB5242C5E4B5}" destId="{9FB33D60-833F-4792-85BB-7033130445E3}" srcOrd="0" destOrd="0" presId="urn:microsoft.com/office/officeart/2008/layout/VerticalCurvedList"/>
    <dgm:cxn modelId="{DF9ACEF6-EBFB-4EC5-8926-699D53EC417C}" type="presParOf" srcId="{4198C187-63E2-4C5D-8768-EAE83EC50EBA}" destId="{0C288B0B-D378-4C3E-B74E-90C01E6CB7D9}" srcOrd="9" destOrd="0" presId="urn:microsoft.com/office/officeart/2008/layout/VerticalCurvedList"/>
    <dgm:cxn modelId="{BB46D48B-3B1A-4FAC-837A-BD13635E441C}" type="presParOf" srcId="{4198C187-63E2-4C5D-8768-EAE83EC50EBA}" destId="{2C69659E-D6BB-4B67-BBBF-A25E8757AC3C}" srcOrd="10" destOrd="0" presId="urn:microsoft.com/office/officeart/2008/layout/VerticalCurvedList"/>
    <dgm:cxn modelId="{847B84CA-045D-4A4E-949F-FDD8EEAB60BC}" type="presParOf" srcId="{2C69659E-D6BB-4B67-BBBF-A25E8757AC3C}" destId="{A42E73C4-58F9-4F31-A544-1364AAACE654}" srcOrd="0" destOrd="0" presId="urn:microsoft.com/office/officeart/2008/layout/VerticalCurvedList"/>
    <dgm:cxn modelId="{D2CC381E-95BB-43BB-AC60-CFDCE0173EF7}" type="presParOf" srcId="{4198C187-63E2-4C5D-8768-EAE83EC50EBA}" destId="{103593E2-DE3A-4DA0-904D-30ADF9BA3BEB}" srcOrd="11" destOrd="0" presId="urn:microsoft.com/office/officeart/2008/layout/VerticalCurvedList"/>
    <dgm:cxn modelId="{4F4A7414-AE90-4823-8918-22D8039F6CA8}" type="presParOf" srcId="{4198C187-63E2-4C5D-8768-EAE83EC50EBA}" destId="{B2A40C98-446A-4EB5-91B7-E771E838E09E}" srcOrd="12" destOrd="0" presId="urn:microsoft.com/office/officeart/2008/layout/VerticalCurvedList"/>
    <dgm:cxn modelId="{42905CD3-B4D9-4343-91F4-BC1C2D396A33}" type="presParOf" srcId="{B2A40C98-446A-4EB5-91B7-E771E838E09E}" destId="{14A219EC-231F-4DEE-8AD9-592A338BF6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9C806-7B16-4ED5-A762-BC86C7649128}" type="doc">
      <dgm:prSet loTypeId="urn:microsoft.com/office/officeart/2005/8/layout/pList1#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EC9B6D-434F-4DE3-A2C1-7E14EAAD031A}">
      <dgm:prSet custT="1"/>
      <dgm:spPr/>
      <dgm:t>
        <a:bodyPr vert="horz" anchor="ctr" anchorCtr="0"/>
        <a:lstStyle/>
        <a:p>
          <a:pPr rtl="0"/>
          <a:r>
            <a:rPr lang="ru-RU" sz="2000" b="1" u="non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3B6524-B435-42A6-A007-A916380C6F33}" type="parTrans" cxnId="{644ADD44-4F36-4381-A173-3D7F6BB9B53F}">
      <dgm:prSet/>
      <dgm:spPr/>
      <dgm:t>
        <a:bodyPr/>
        <a:lstStyle/>
        <a:p>
          <a:endParaRPr lang="ru-RU"/>
        </a:p>
      </dgm:t>
    </dgm:pt>
    <dgm:pt modelId="{D5058A55-6B60-4633-A433-D38A54668283}" type="sibTrans" cxnId="{644ADD44-4F36-4381-A173-3D7F6BB9B53F}">
      <dgm:prSet/>
      <dgm:spPr/>
      <dgm:t>
        <a:bodyPr/>
        <a:lstStyle/>
        <a:p>
          <a:endParaRPr lang="ru-RU"/>
        </a:p>
      </dgm:t>
    </dgm:pt>
    <dgm:pt modelId="{8579FD0F-F95F-4913-B998-3CF726809D59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B10FB-6590-464C-B07F-76B6F7B7B08B}" type="parTrans" cxnId="{316FFB29-9536-41CB-91D6-9D832DD4E0B9}">
      <dgm:prSet/>
      <dgm:spPr/>
      <dgm:t>
        <a:bodyPr/>
        <a:lstStyle/>
        <a:p>
          <a:endParaRPr lang="ru-RU"/>
        </a:p>
      </dgm:t>
    </dgm:pt>
    <dgm:pt modelId="{D1F98B38-04F6-486E-A602-D43A2011219C}" type="sibTrans" cxnId="{316FFB29-9536-41CB-91D6-9D832DD4E0B9}">
      <dgm:prSet/>
      <dgm:spPr/>
      <dgm:t>
        <a:bodyPr/>
        <a:lstStyle/>
        <a:p>
          <a:endParaRPr lang="ru-RU"/>
        </a:p>
      </dgm:t>
    </dgm:pt>
    <dgm:pt modelId="{5C329B65-E207-4EFD-9390-7F6A43A2AE8A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5D252E-4D4A-4532-992E-A7703673AF99}" type="parTrans" cxnId="{3D436BDD-A268-494D-8FEF-4C53C9E010A1}">
      <dgm:prSet/>
      <dgm:spPr/>
      <dgm:t>
        <a:bodyPr/>
        <a:lstStyle/>
        <a:p>
          <a:endParaRPr lang="ru-RU"/>
        </a:p>
      </dgm:t>
    </dgm:pt>
    <dgm:pt modelId="{29BB17D1-C5AC-4F75-8200-DCA78FD88D69}" type="sibTrans" cxnId="{3D436BDD-A268-494D-8FEF-4C53C9E010A1}">
      <dgm:prSet/>
      <dgm:spPr/>
      <dgm:t>
        <a:bodyPr/>
        <a:lstStyle/>
        <a:p>
          <a:endParaRPr lang="ru-RU"/>
        </a:p>
      </dgm:t>
    </dgm:pt>
    <dgm:pt modelId="{A497BD52-1BE3-4398-964B-3E6C4A849160}">
      <dgm:prSet custT="1"/>
      <dgm:spPr/>
      <dgm:t>
        <a:bodyPr vert="horz" anchor="ctr" anchorCtr="0"/>
        <a:lstStyle/>
        <a:p>
          <a:pPr rtl="0"/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D446FC-E849-456B-A28D-817B09F0757C}" type="parTrans" cxnId="{37E14565-5EF5-4FEE-8F64-09EB432828A4}">
      <dgm:prSet/>
      <dgm:spPr/>
      <dgm:t>
        <a:bodyPr/>
        <a:lstStyle/>
        <a:p>
          <a:endParaRPr lang="ru-RU"/>
        </a:p>
      </dgm:t>
    </dgm:pt>
    <dgm:pt modelId="{1F926734-0A56-4964-B9B6-C0B374CB5005}" type="sibTrans" cxnId="{37E14565-5EF5-4FEE-8F64-09EB432828A4}">
      <dgm:prSet/>
      <dgm:spPr/>
      <dgm:t>
        <a:bodyPr/>
        <a:lstStyle/>
        <a:p>
          <a:endParaRPr lang="ru-RU"/>
        </a:p>
      </dgm:t>
    </dgm:pt>
    <dgm:pt modelId="{907CF723-E963-40BC-8CDA-9BE158E7EB5E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E5F9B7-1832-4581-8EA4-6C24EABC5437}" type="parTrans" cxnId="{28FD9D0C-E5A8-414F-9F3D-867CE04D574A}">
      <dgm:prSet/>
      <dgm:spPr/>
      <dgm:t>
        <a:bodyPr/>
        <a:lstStyle/>
        <a:p>
          <a:endParaRPr lang="ru-RU"/>
        </a:p>
      </dgm:t>
    </dgm:pt>
    <dgm:pt modelId="{FDBAEA6B-CC62-4C8F-9EAA-3A334936C97A}" type="sibTrans" cxnId="{28FD9D0C-E5A8-414F-9F3D-867CE04D574A}">
      <dgm:prSet/>
      <dgm:spPr/>
      <dgm:t>
        <a:bodyPr/>
        <a:lstStyle/>
        <a:p>
          <a:endParaRPr lang="ru-RU"/>
        </a:p>
      </dgm:t>
    </dgm:pt>
    <dgm:pt modelId="{E24653D2-A879-432A-A81D-3260FFF1C336}">
      <dgm:prSet custT="1"/>
      <dgm:spPr/>
      <dgm:t>
        <a:bodyPr anchor="ctr" anchorCtr="0"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EEC36D-9122-4CEF-8113-36EE6112A2BC}" type="sibTrans" cxnId="{CB3A8176-44B1-4C22-B412-C6A691CC5667}">
      <dgm:prSet/>
      <dgm:spPr/>
      <dgm:t>
        <a:bodyPr/>
        <a:lstStyle/>
        <a:p>
          <a:endParaRPr lang="ru-RU"/>
        </a:p>
      </dgm:t>
    </dgm:pt>
    <dgm:pt modelId="{AF6A56CB-A66B-424A-B273-8FEBCACA56F7}" type="parTrans" cxnId="{CB3A8176-44B1-4C22-B412-C6A691CC5667}">
      <dgm:prSet/>
      <dgm:spPr/>
      <dgm:t>
        <a:bodyPr/>
        <a:lstStyle/>
        <a:p>
          <a:endParaRPr lang="ru-RU"/>
        </a:p>
      </dgm:t>
    </dgm:pt>
    <dgm:pt modelId="{9DE46389-19CB-41AE-8122-1BF33ED9C629}" type="pres">
      <dgm:prSet presAssocID="{15F9C806-7B16-4ED5-A762-BC86C7649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5AA8F-96FD-4B4F-A75E-4ECED3F03802}" type="pres">
      <dgm:prSet presAssocID="{86EC9B6D-434F-4DE3-A2C1-7E14EAAD031A}" presName="compNode" presStyleCnt="0"/>
      <dgm:spPr/>
    </dgm:pt>
    <dgm:pt modelId="{A0805F82-0D1A-4523-BCFE-F661CDEFCBBB}" type="pres">
      <dgm:prSet presAssocID="{86EC9B6D-434F-4DE3-A2C1-7E14EAAD031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64AAD-4AFB-4E58-9416-5AE87737F738}" type="pres">
      <dgm:prSet presAssocID="{86EC9B6D-434F-4DE3-A2C1-7E14EAAD031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9E7-C720-47AA-B25B-82136A80C175}" type="pres">
      <dgm:prSet presAssocID="{D5058A55-6B60-4633-A433-D38A54668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A9575F-79A4-4186-AB38-1A4DE45B66EB}" type="pres">
      <dgm:prSet presAssocID="{8579FD0F-F95F-4913-B998-3CF726809D59}" presName="compNode" presStyleCnt="0"/>
      <dgm:spPr/>
    </dgm:pt>
    <dgm:pt modelId="{11F3B515-D30E-498B-8633-9429A8FCD559}" type="pres">
      <dgm:prSet presAssocID="{8579FD0F-F95F-4913-B998-3CF726809D59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A7BE43-3F4C-4F83-8DC2-70E58CE246D9}" type="pres">
      <dgm:prSet presAssocID="{8579FD0F-F95F-4913-B998-3CF726809D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E1FA-2579-4210-8478-3B015810E524}" type="pres">
      <dgm:prSet presAssocID="{D1F98B38-04F6-486E-A602-D43A20112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630B7-4FAF-4CC7-8515-4256344B86AB}" type="pres">
      <dgm:prSet presAssocID="{5C329B65-E207-4EFD-9390-7F6A43A2AE8A}" presName="compNode" presStyleCnt="0"/>
      <dgm:spPr/>
    </dgm:pt>
    <dgm:pt modelId="{EC98F490-841C-4BE4-866E-980E033AD04E}" type="pres">
      <dgm:prSet presAssocID="{5C329B65-E207-4EFD-9390-7F6A43A2AE8A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A86BF-D1C7-4B79-88B7-330FE3B772A3}" type="pres">
      <dgm:prSet presAssocID="{5C329B65-E207-4EFD-9390-7F6A43A2AE8A}" presName="textRect" presStyleLbl="revTx" presStyleIdx="2" presStyleCnt="6" custScaleX="1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1C9-E1E9-488F-A798-27074397FD12}" type="pres">
      <dgm:prSet presAssocID="{29BB17D1-C5AC-4F75-8200-DCA78FD88D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3F8D4E-05FE-457B-B59E-0ECBE69E729E}" type="pres">
      <dgm:prSet presAssocID="{A497BD52-1BE3-4398-964B-3E6C4A849160}" presName="compNode" presStyleCnt="0"/>
      <dgm:spPr/>
    </dgm:pt>
    <dgm:pt modelId="{97D83FC2-E5D2-4C6C-982B-51B76969D785}" type="pres">
      <dgm:prSet presAssocID="{A497BD52-1BE3-4398-964B-3E6C4A849160}" presName="pictRect" presStyleLbl="node1" presStyleIdx="3" presStyleCnt="6"/>
      <dgm:spPr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79CE415-F7CB-4617-8B97-3FDFE31BFFE1}" type="pres">
      <dgm:prSet presAssocID="{A497BD52-1BE3-4398-964B-3E6C4A849160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C6B8D-F54B-4F0A-A204-E6E6B5FDEF9F}" type="pres">
      <dgm:prSet presAssocID="{1F926734-0A56-4964-B9B6-C0B374CB50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49CC98-9132-4307-AC4B-A26F7E10D4D9}" type="pres">
      <dgm:prSet presAssocID="{907CF723-E963-40BC-8CDA-9BE158E7EB5E}" presName="compNode" presStyleCnt="0"/>
      <dgm:spPr/>
    </dgm:pt>
    <dgm:pt modelId="{470CEAA1-13A4-49AC-ACEB-CA6D5D0C9A31}" type="pres">
      <dgm:prSet presAssocID="{907CF723-E963-40BC-8CDA-9BE158E7EB5E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80F27-2237-488D-A64B-09C6F741B6C9}" type="pres">
      <dgm:prSet presAssocID="{907CF723-E963-40BC-8CDA-9BE158E7EB5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6A80E-87D7-4B05-9EE0-262EC58F41D6}" type="pres">
      <dgm:prSet presAssocID="{FDBAEA6B-CC62-4C8F-9EAA-3A334936C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3EE834-8EA2-489D-98EB-5E5F72346169}" type="pres">
      <dgm:prSet presAssocID="{E24653D2-A879-432A-A81D-3260FFF1C336}" presName="compNode" presStyleCnt="0"/>
      <dgm:spPr/>
    </dgm:pt>
    <dgm:pt modelId="{A8F31378-6D3F-4692-BD23-68F32C1D4154}" type="pres">
      <dgm:prSet presAssocID="{E24653D2-A879-432A-A81D-3260FFF1C336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4EF88F-EFF1-40C5-9D41-F19EC562EC6D}" type="pres">
      <dgm:prSet presAssocID="{E24653D2-A879-432A-A81D-3260FFF1C336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36BDD-A268-494D-8FEF-4C53C9E010A1}" srcId="{15F9C806-7B16-4ED5-A762-BC86C7649128}" destId="{5C329B65-E207-4EFD-9390-7F6A43A2AE8A}" srcOrd="2" destOrd="0" parTransId="{425D252E-4D4A-4532-992E-A7703673AF99}" sibTransId="{29BB17D1-C5AC-4F75-8200-DCA78FD88D69}"/>
    <dgm:cxn modelId="{43039DEE-3299-4A4F-A7BA-D876ECF35538}" type="presOf" srcId="{5C329B65-E207-4EFD-9390-7F6A43A2AE8A}" destId="{745A86BF-D1C7-4B79-88B7-330FE3B772A3}" srcOrd="0" destOrd="0" presId="urn:microsoft.com/office/officeart/2005/8/layout/pList1#1"/>
    <dgm:cxn modelId="{2B4CC531-9EA2-42B4-B371-751DFB3BC284}" type="presOf" srcId="{A497BD52-1BE3-4398-964B-3E6C4A849160}" destId="{179CE415-F7CB-4617-8B97-3FDFE31BFFE1}" srcOrd="0" destOrd="0" presId="urn:microsoft.com/office/officeart/2005/8/layout/pList1#1"/>
    <dgm:cxn modelId="{28FD9D0C-E5A8-414F-9F3D-867CE04D574A}" srcId="{15F9C806-7B16-4ED5-A762-BC86C7649128}" destId="{907CF723-E963-40BC-8CDA-9BE158E7EB5E}" srcOrd="4" destOrd="0" parTransId="{B8E5F9B7-1832-4581-8EA4-6C24EABC5437}" sibTransId="{FDBAEA6B-CC62-4C8F-9EAA-3A334936C97A}"/>
    <dgm:cxn modelId="{8C230381-AC2B-4BDA-B066-B426705667CD}" type="presOf" srcId="{86EC9B6D-434F-4DE3-A2C1-7E14EAAD031A}" destId="{0A264AAD-4AFB-4E58-9416-5AE87737F738}" srcOrd="0" destOrd="0" presId="urn:microsoft.com/office/officeart/2005/8/layout/pList1#1"/>
    <dgm:cxn modelId="{9AE54140-F1FE-49A4-9FAA-6DBABC0B66FC}" type="presOf" srcId="{FDBAEA6B-CC62-4C8F-9EAA-3A334936C97A}" destId="{3EF6A80E-87D7-4B05-9EE0-262EC58F41D6}" srcOrd="0" destOrd="0" presId="urn:microsoft.com/office/officeart/2005/8/layout/pList1#1"/>
    <dgm:cxn modelId="{A16ED954-A30F-4D74-AE0E-9E8C6D26B821}" type="presOf" srcId="{8579FD0F-F95F-4913-B998-3CF726809D59}" destId="{B2A7BE43-3F4C-4F83-8DC2-70E58CE246D9}" srcOrd="0" destOrd="0" presId="urn:microsoft.com/office/officeart/2005/8/layout/pList1#1"/>
    <dgm:cxn modelId="{C0B8753A-1848-423C-A82F-6781CF76C5CE}" type="presOf" srcId="{E24653D2-A879-432A-A81D-3260FFF1C336}" destId="{364EF88F-EFF1-40C5-9D41-F19EC562EC6D}" srcOrd="0" destOrd="0" presId="urn:microsoft.com/office/officeart/2005/8/layout/pList1#1"/>
    <dgm:cxn modelId="{CB3A8176-44B1-4C22-B412-C6A691CC5667}" srcId="{15F9C806-7B16-4ED5-A762-BC86C7649128}" destId="{E24653D2-A879-432A-A81D-3260FFF1C336}" srcOrd="5" destOrd="0" parTransId="{AF6A56CB-A66B-424A-B273-8FEBCACA56F7}" sibTransId="{ABEEC36D-9122-4CEF-8113-36EE6112A2BC}"/>
    <dgm:cxn modelId="{D727DE85-34A1-4515-A41C-AB5BEC406E54}" type="presOf" srcId="{D5058A55-6B60-4633-A433-D38A54668283}" destId="{A45ED9E7-C720-47AA-B25B-82136A80C175}" srcOrd="0" destOrd="0" presId="urn:microsoft.com/office/officeart/2005/8/layout/pList1#1"/>
    <dgm:cxn modelId="{316FFB29-9536-41CB-91D6-9D832DD4E0B9}" srcId="{15F9C806-7B16-4ED5-A762-BC86C7649128}" destId="{8579FD0F-F95F-4913-B998-3CF726809D59}" srcOrd="1" destOrd="0" parTransId="{EC8B10FB-6590-464C-B07F-76B6F7B7B08B}" sibTransId="{D1F98B38-04F6-486E-A602-D43A2011219C}"/>
    <dgm:cxn modelId="{DB903106-57C8-4921-8073-F7A8666DFD49}" type="presOf" srcId="{29BB17D1-C5AC-4F75-8200-DCA78FD88D69}" destId="{4BBAB1C9-E1E9-488F-A798-27074397FD12}" srcOrd="0" destOrd="0" presId="urn:microsoft.com/office/officeart/2005/8/layout/pList1#1"/>
    <dgm:cxn modelId="{644ADD44-4F36-4381-A173-3D7F6BB9B53F}" srcId="{15F9C806-7B16-4ED5-A762-BC86C7649128}" destId="{86EC9B6D-434F-4DE3-A2C1-7E14EAAD031A}" srcOrd="0" destOrd="0" parTransId="{5C3B6524-B435-42A6-A007-A916380C6F33}" sibTransId="{D5058A55-6B60-4633-A433-D38A54668283}"/>
    <dgm:cxn modelId="{3F4E68AC-1A50-487D-9AA0-179FBCB68912}" type="presOf" srcId="{15F9C806-7B16-4ED5-A762-BC86C7649128}" destId="{9DE46389-19CB-41AE-8122-1BF33ED9C629}" srcOrd="0" destOrd="0" presId="urn:microsoft.com/office/officeart/2005/8/layout/pList1#1"/>
    <dgm:cxn modelId="{EAA28DF9-7650-4E15-8B32-3ADA0217C890}" type="presOf" srcId="{1F926734-0A56-4964-B9B6-C0B374CB5005}" destId="{933C6B8D-F54B-4F0A-A204-E6E6B5FDEF9F}" srcOrd="0" destOrd="0" presId="urn:microsoft.com/office/officeart/2005/8/layout/pList1#1"/>
    <dgm:cxn modelId="{8A30B1E0-0FE0-4494-AEC6-45BD3AC81137}" type="presOf" srcId="{D1F98B38-04F6-486E-A602-D43A2011219C}" destId="{91B2E1FA-2579-4210-8478-3B015810E524}" srcOrd="0" destOrd="0" presId="urn:microsoft.com/office/officeart/2005/8/layout/pList1#1"/>
    <dgm:cxn modelId="{84CB7F10-748E-4F6F-B288-8F523F282FE5}" type="presOf" srcId="{907CF723-E963-40BC-8CDA-9BE158E7EB5E}" destId="{36A80F27-2237-488D-A64B-09C6F741B6C9}" srcOrd="0" destOrd="0" presId="urn:microsoft.com/office/officeart/2005/8/layout/pList1#1"/>
    <dgm:cxn modelId="{37E14565-5EF5-4FEE-8F64-09EB432828A4}" srcId="{15F9C806-7B16-4ED5-A762-BC86C7649128}" destId="{A497BD52-1BE3-4398-964B-3E6C4A849160}" srcOrd="3" destOrd="0" parTransId="{A7D446FC-E849-456B-A28D-817B09F0757C}" sibTransId="{1F926734-0A56-4964-B9B6-C0B374CB5005}"/>
    <dgm:cxn modelId="{DEA79CEC-458F-4F08-9D77-B49429307449}" type="presParOf" srcId="{9DE46389-19CB-41AE-8122-1BF33ED9C629}" destId="{1375AA8F-96FD-4B4F-A75E-4ECED3F03802}" srcOrd="0" destOrd="0" presId="urn:microsoft.com/office/officeart/2005/8/layout/pList1#1"/>
    <dgm:cxn modelId="{F020736A-2D07-4220-A003-B9ABB42139A8}" type="presParOf" srcId="{1375AA8F-96FD-4B4F-A75E-4ECED3F03802}" destId="{A0805F82-0D1A-4523-BCFE-F661CDEFCBBB}" srcOrd="0" destOrd="0" presId="urn:microsoft.com/office/officeart/2005/8/layout/pList1#1"/>
    <dgm:cxn modelId="{1D7F699C-E2DD-4B72-BF06-86BD81375ED5}" type="presParOf" srcId="{1375AA8F-96FD-4B4F-A75E-4ECED3F03802}" destId="{0A264AAD-4AFB-4E58-9416-5AE87737F738}" srcOrd="1" destOrd="0" presId="urn:microsoft.com/office/officeart/2005/8/layout/pList1#1"/>
    <dgm:cxn modelId="{D8872D1B-A4AA-45D2-97ED-08D7423F831F}" type="presParOf" srcId="{9DE46389-19CB-41AE-8122-1BF33ED9C629}" destId="{A45ED9E7-C720-47AA-B25B-82136A80C175}" srcOrd="1" destOrd="0" presId="urn:microsoft.com/office/officeart/2005/8/layout/pList1#1"/>
    <dgm:cxn modelId="{20181D79-DAC5-4EB9-8E58-186BBE9C50CD}" type="presParOf" srcId="{9DE46389-19CB-41AE-8122-1BF33ED9C629}" destId="{98A9575F-79A4-4186-AB38-1A4DE45B66EB}" srcOrd="2" destOrd="0" presId="urn:microsoft.com/office/officeart/2005/8/layout/pList1#1"/>
    <dgm:cxn modelId="{D64DE6B7-D0DD-413C-9C57-EFF00C730BF3}" type="presParOf" srcId="{98A9575F-79A4-4186-AB38-1A4DE45B66EB}" destId="{11F3B515-D30E-498B-8633-9429A8FCD559}" srcOrd="0" destOrd="0" presId="urn:microsoft.com/office/officeart/2005/8/layout/pList1#1"/>
    <dgm:cxn modelId="{45AB31B2-39D9-4670-9EED-2A3CE45477B6}" type="presParOf" srcId="{98A9575F-79A4-4186-AB38-1A4DE45B66EB}" destId="{B2A7BE43-3F4C-4F83-8DC2-70E58CE246D9}" srcOrd="1" destOrd="0" presId="urn:microsoft.com/office/officeart/2005/8/layout/pList1#1"/>
    <dgm:cxn modelId="{822ED3F7-97F4-4E50-890F-F08C883F84CD}" type="presParOf" srcId="{9DE46389-19CB-41AE-8122-1BF33ED9C629}" destId="{91B2E1FA-2579-4210-8478-3B015810E524}" srcOrd="3" destOrd="0" presId="urn:microsoft.com/office/officeart/2005/8/layout/pList1#1"/>
    <dgm:cxn modelId="{605174BF-CAA7-460A-9DAD-BBB5F97E6646}" type="presParOf" srcId="{9DE46389-19CB-41AE-8122-1BF33ED9C629}" destId="{041630B7-4FAF-4CC7-8515-4256344B86AB}" srcOrd="4" destOrd="0" presId="urn:microsoft.com/office/officeart/2005/8/layout/pList1#1"/>
    <dgm:cxn modelId="{9EA51E54-1A7C-4D29-8FA5-D2C8E9502D15}" type="presParOf" srcId="{041630B7-4FAF-4CC7-8515-4256344B86AB}" destId="{EC98F490-841C-4BE4-866E-980E033AD04E}" srcOrd="0" destOrd="0" presId="urn:microsoft.com/office/officeart/2005/8/layout/pList1#1"/>
    <dgm:cxn modelId="{D320B013-3563-48CC-82B0-0F6CD8B07229}" type="presParOf" srcId="{041630B7-4FAF-4CC7-8515-4256344B86AB}" destId="{745A86BF-D1C7-4B79-88B7-330FE3B772A3}" srcOrd="1" destOrd="0" presId="urn:microsoft.com/office/officeart/2005/8/layout/pList1#1"/>
    <dgm:cxn modelId="{AD2B0721-F1EE-4746-B663-D0362A0A5C46}" type="presParOf" srcId="{9DE46389-19CB-41AE-8122-1BF33ED9C629}" destId="{4BBAB1C9-E1E9-488F-A798-27074397FD12}" srcOrd="5" destOrd="0" presId="urn:microsoft.com/office/officeart/2005/8/layout/pList1#1"/>
    <dgm:cxn modelId="{1C504646-E4D0-4E48-89FB-7122F32FBD2C}" type="presParOf" srcId="{9DE46389-19CB-41AE-8122-1BF33ED9C629}" destId="{0C3F8D4E-05FE-457B-B59E-0ECBE69E729E}" srcOrd="6" destOrd="0" presId="urn:microsoft.com/office/officeart/2005/8/layout/pList1#1"/>
    <dgm:cxn modelId="{B8DA7E22-53CB-485F-8119-137AFFDEC18E}" type="presParOf" srcId="{0C3F8D4E-05FE-457B-B59E-0ECBE69E729E}" destId="{97D83FC2-E5D2-4C6C-982B-51B76969D785}" srcOrd="0" destOrd="0" presId="urn:microsoft.com/office/officeart/2005/8/layout/pList1#1"/>
    <dgm:cxn modelId="{0A023518-E9D5-4492-B9DA-90EF2B456D5A}" type="presParOf" srcId="{0C3F8D4E-05FE-457B-B59E-0ECBE69E729E}" destId="{179CE415-F7CB-4617-8B97-3FDFE31BFFE1}" srcOrd="1" destOrd="0" presId="urn:microsoft.com/office/officeart/2005/8/layout/pList1#1"/>
    <dgm:cxn modelId="{5DAF9626-04BA-4D2A-B439-D87AC2CBEC91}" type="presParOf" srcId="{9DE46389-19CB-41AE-8122-1BF33ED9C629}" destId="{933C6B8D-F54B-4F0A-A204-E6E6B5FDEF9F}" srcOrd="7" destOrd="0" presId="urn:microsoft.com/office/officeart/2005/8/layout/pList1#1"/>
    <dgm:cxn modelId="{55063C8D-A11E-46C3-AAF9-BAFF1DAE1079}" type="presParOf" srcId="{9DE46389-19CB-41AE-8122-1BF33ED9C629}" destId="{A949CC98-9132-4307-AC4B-A26F7E10D4D9}" srcOrd="8" destOrd="0" presId="urn:microsoft.com/office/officeart/2005/8/layout/pList1#1"/>
    <dgm:cxn modelId="{67A7F5F1-7A7C-4AE0-942B-FBA25D82FB9C}" type="presParOf" srcId="{A949CC98-9132-4307-AC4B-A26F7E10D4D9}" destId="{470CEAA1-13A4-49AC-ACEB-CA6D5D0C9A31}" srcOrd="0" destOrd="0" presId="urn:microsoft.com/office/officeart/2005/8/layout/pList1#1"/>
    <dgm:cxn modelId="{ABC830A6-231D-414D-93BD-03506CA758C9}" type="presParOf" srcId="{A949CC98-9132-4307-AC4B-A26F7E10D4D9}" destId="{36A80F27-2237-488D-A64B-09C6F741B6C9}" srcOrd="1" destOrd="0" presId="urn:microsoft.com/office/officeart/2005/8/layout/pList1#1"/>
    <dgm:cxn modelId="{D32CB863-B049-45EC-A211-72432931DB26}" type="presParOf" srcId="{9DE46389-19CB-41AE-8122-1BF33ED9C629}" destId="{3EF6A80E-87D7-4B05-9EE0-262EC58F41D6}" srcOrd="9" destOrd="0" presId="urn:microsoft.com/office/officeart/2005/8/layout/pList1#1"/>
    <dgm:cxn modelId="{C19219FD-320C-4B92-89B4-7C8E96452FC5}" type="presParOf" srcId="{9DE46389-19CB-41AE-8122-1BF33ED9C629}" destId="{1A3EE834-8EA2-489D-98EB-5E5F72346169}" srcOrd="10" destOrd="0" presId="urn:microsoft.com/office/officeart/2005/8/layout/pList1#1"/>
    <dgm:cxn modelId="{D8090238-5D0D-495D-897A-A1842C290A16}" type="presParOf" srcId="{1A3EE834-8EA2-489D-98EB-5E5F72346169}" destId="{A8F31378-6D3F-4692-BD23-68F32C1D4154}" srcOrd="0" destOrd="0" presId="urn:microsoft.com/office/officeart/2005/8/layout/pList1#1"/>
    <dgm:cxn modelId="{763C2606-D414-47EB-B7C8-0AC358777A47}" type="presParOf" srcId="{1A3EE834-8EA2-489D-98EB-5E5F72346169}" destId="{364EF88F-EFF1-40C5-9D41-F19EC562EC6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64F74-D3DC-4265-92FE-9FAA655584DA}" type="doc">
      <dgm:prSet loTypeId="urn:microsoft.com/office/officeart/2005/8/layout/list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44C5D87-4709-4911-BC20-07BCA41DCF3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b="1" i="1" u="sng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 округе 19 образовательных учреждения:</a:t>
          </a:r>
          <a:endParaRPr lang="ru-RU" sz="1800" i="1" u="sng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75473AF-4010-4F45-8488-4F1D85885CAA}" type="sibTrans" cxnId="{EF09B4A9-97B0-42F6-B9FF-98DBD9C1961B}">
      <dgm:prSet/>
      <dgm:spPr/>
      <dgm:t>
        <a:bodyPr/>
        <a:lstStyle/>
        <a:p>
          <a:endParaRPr lang="ru-RU">
            <a:effectLst/>
          </a:endParaRPr>
        </a:p>
      </dgm:t>
    </dgm:pt>
    <dgm:pt modelId="{A29BA6EC-7B64-490C-99A7-BF014C23F044}" type="parTrans" cxnId="{EF09B4A9-97B0-42F6-B9FF-98DBD9C1961B}">
      <dgm:prSet/>
      <dgm:spPr/>
      <dgm:t>
        <a:bodyPr/>
        <a:lstStyle/>
        <a:p>
          <a:endParaRPr lang="ru-RU">
            <a:effectLst/>
          </a:endParaRPr>
        </a:p>
      </dgm:t>
    </dgm:pt>
    <dgm:pt modelId="{4B8C4BC3-3353-4898-9610-F1B56B9A261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8 – общеобразовательных школ;</a:t>
          </a:r>
          <a:endParaRPr lang="ru-RU" sz="16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7A33C6E-5B45-4727-BFA6-25793E1BB895}" type="sibTrans" cxnId="{31F42203-220F-4CEE-87FC-920E03EC0857}">
      <dgm:prSet/>
      <dgm:spPr/>
      <dgm:t>
        <a:bodyPr/>
        <a:lstStyle/>
        <a:p>
          <a:endParaRPr lang="ru-RU">
            <a:effectLst/>
          </a:endParaRPr>
        </a:p>
      </dgm:t>
    </dgm:pt>
    <dgm:pt modelId="{D748BE8D-24E0-474C-814F-0A1406F58EEF}" type="parTrans" cxnId="{31F42203-220F-4CEE-87FC-920E03EC0857}">
      <dgm:prSet/>
      <dgm:spPr/>
      <dgm:t>
        <a:bodyPr/>
        <a:lstStyle/>
        <a:p>
          <a:endParaRPr lang="ru-RU">
            <a:effectLst/>
          </a:endParaRPr>
        </a:p>
      </dgm:t>
    </dgm:pt>
    <dgm:pt modelId="{E06F4214-7552-4724-9E61-E171880ED69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6 – дошкольных образовательных учреждений;</a:t>
          </a:r>
          <a:endParaRPr lang="ru-RU" sz="1600" i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DAC8E7B-FB10-4ED1-9091-1D255285DE1F}" type="sibTrans" cxnId="{8C16015A-3368-44A1-BBAC-DE1F7280D2CC}">
      <dgm:prSet/>
      <dgm:spPr/>
      <dgm:t>
        <a:bodyPr/>
        <a:lstStyle/>
        <a:p>
          <a:endParaRPr lang="ru-RU">
            <a:effectLst/>
          </a:endParaRPr>
        </a:p>
      </dgm:t>
    </dgm:pt>
    <dgm:pt modelId="{F25E3FC5-766D-4D1C-B93D-EF3C27085E32}" type="parTrans" cxnId="{8C16015A-3368-44A1-BBAC-DE1F7280D2CC}">
      <dgm:prSet/>
      <dgm:spPr/>
      <dgm:t>
        <a:bodyPr/>
        <a:lstStyle/>
        <a:p>
          <a:endParaRPr lang="ru-RU">
            <a:effectLst/>
          </a:endParaRPr>
        </a:p>
      </dgm:t>
    </dgm:pt>
    <dgm:pt modelId="{BEFBD29D-830C-4B61-A7F6-E9AA2D8A2FD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4 – учреждения дополнительного образования детей.</a:t>
          </a:r>
          <a:endParaRPr lang="ru-RU" sz="16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830A52A-CF54-4F4C-AC76-A236473D7992}" type="sibTrans" cxnId="{E23CB3AA-CE49-4418-B152-26878FF9B77B}">
      <dgm:prSet/>
      <dgm:spPr/>
      <dgm:t>
        <a:bodyPr/>
        <a:lstStyle/>
        <a:p>
          <a:endParaRPr lang="ru-RU">
            <a:effectLst/>
          </a:endParaRPr>
        </a:p>
      </dgm:t>
    </dgm:pt>
    <dgm:pt modelId="{D9E44837-1FF0-4588-9EF6-E30A1E34C7B5}" type="parTrans" cxnId="{E23CB3AA-CE49-4418-B152-26878FF9B77B}">
      <dgm:prSet/>
      <dgm:spPr/>
      <dgm:t>
        <a:bodyPr/>
        <a:lstStyle/>
        <a:p>
          <a:endParaRPr lang="ru-RU">
            <a:effectLst/>
          </a:endParaRPr>
        </a:p>
      </dgm:t>
    </dgm:pt>
    <dgm:pt modelId="{E1D9DEAF-2113-4418-826D-EB8A8C2717B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многопрофильный центр «Пограничник»;</a:t>
          </a:r>
          <a:endParaRPr lang="ru-RU" sz="1600" i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A5E5481-B7A8-4720-893C-8938BD4AD284}" type="sibTrans" cxnId="{5EF79A15-6F2E-4640-9F9E-2BDE99322489}">
      <dgm:prSet/>
      <dgm:spPr/>
      <dgm:t>
        <a:bodyPr/>
        <a:lstStyle/>
        <a:p>
          <a:endParaRPr lang="ru-RU">
            <a:effectLst/>
          </a:endParaRPr>
        </a:p>
      </dgm:t>
    </dgm:pt>
    <dgm:pt modelId="{051A6B6B-98EC-4D49-B32A-97476853FC28}" type="parTrans" cxnId="{5EF79A15-6F2E-4640-9F9E-2BDE99322489}">
      <dgm:prSet/>
      <dgm:spPr/>
      <dgm:t>
        <a:bodyPr/>
        <a:lstStyle/>
        <a:p>
          <a:endParaRPr lang="ru-RU">
            <a:effectLst/>
          </a:endParaRPr>
        </a:p>
      </dgm:t>
    </dgm:pt>
    <dgm:pt modelId="{752DAFD2-8558-4347-A266-C871FCCF0DB7}" type="pres">
      <dgm:prSet presAssocID="{7F264F74-D3DC-4265-92FE-9FAA65558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F7FA8-1CEF-4239-A4DF-807AEBAC466A}" type="pres">
      <dgm:prSet presAssocID="{044C5D87-4709-4911-BC20-07BCA41DCF3F}" presName="parentLin" presStyleCnt="0"/>
      <dgm:spPr/>
      <dgm:t>
        <a:bodyPr/>
        <a:lstStyle/>
        <a:p>
          <a:endParaRPr lang="ru-RU"/>
        </a:p>
      </dgm:t>
    </dgm:pt>
    <dgm:pt modelId="{201AA09D-D463-4EAE-A781-239B03D4F682}" type="pres">
      <dgm:prSet presAssocID="{044C5D87-4709-4911-BC20-07BCA41DCF3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660F8F8-43AA-4B4A-B571-CCB02C4D09C8}" type="pres">
      <dgm:prSet presAssocID="{044C5D87-4709-4911-BC20-07BCA41DCF3F}" presName="parentText" presStyleLbl="node1" presStyleIdx="0" presStyleCnt="5" custScaleX="161463" custLinFactNeighborX="-54973" custLinFactNeighborY="26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56E2-566A-43D0-9381-C1397024B459}" type="pres">
      <dgm:prSet presAssocID="{044C5D87-4709-4911-BC20-07BCA41DCF3F}" presName="negativeSpace" presStyleCnt="0"/>
      <dgm:spPr/>
      <dgm:t>
        <a:bodyPr/>
        <a:lstStyle/>
        <a:p>
          <a:endParaRPr lang="ru-RU"/>
        </a:p>
      </dgm:t>
    </dgm:pt>
    <dgm:pt modelId="{7578B722-6D27-4D6F-8B84-013A5211E493}" type="pres">
      <dgm:prSet presAssocID="{044C5D87-4709-4911-BC20-07BCA41DCF3F}" presName="childText" presStyleLbl="conFgAcc1" presStyleIdx="0" presStyleCnt="5" custLinFactNeighborX="656" custLinFactNeighborY="-3283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3B153B2-C432-4B95-922D-C3838190B625}" type="pres">
      <dgm:prSet presAssocID="{A75473AF-4010-4F45-8488-4F1D85885CAA}" presName="spaceBetweenRectangles" presStyleCnt="0"/>
      <dgm:spPr/>
      <dgm:t>
        <a:bodyPr/>
        <a:lstStyle/>
        <a:p>
          <a:endParaRPr lang="ru-RU"/>
        </a:p>
      </dgm:t>
    </dgm:pt>
    <dgm:pt modelId="{69F7D001-1B3B-465D-9F4F-C3A3C96A4079}" type="pres">
      <dgm:prSet presAssocID="{4B8C4BC3-3353-4898-9610-F1B56B9A261A}" presName="parentLin" presStyleCnt="0"/>
      <dgm:spPr/>
      <dgm:t>
        <a:bodyPr/>
        <a:lstStyle/>
        <a:p>
          <a:endParaRPr lang="ru-RU"/>
        </a:p>
      </dgm:t>
    </dgm:pt>
    <dgm:pt modelId="{5332668A-CAC2-4286-A45E-28A1095315ED}" type="pres">
      <dgm:prSet presAssocID="{4B8C4BC3-3353-4898-9610-F1B56B9A261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D0E2622-6E38-47A1-A55D-C7550DFEE506}" type="pres">
      <dgm:prSet presAssocID="{4B8C4BC3-3353-4898-9610-F1B56B9A261A}" presName="parentText" presStyleLbl="node1" presStyleIdx="1" presStyleCnt="5" custScaleX="137714" custScaleY="93150" custLinFactNeighborX="-61309" custLinFactNeighborY="-2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BC9F-5AD8-45BC-A278-2BBBE749B9E5}" type="pres">
      <dgm:prSet presAssocID="{4B8C4BC3-3353-4898-9610-F1B56B9A261A}" presName="negativeSpace" presStyleCnt="0"/>
      <dgm:spPr/>
      <dgm:t>
        <a:bodyPr/>
        <a:lstStyle/>
        <a:p>
          <a:endParaRPr lang="ru-RU"/>
        </a:p>
      </dgm:t>
    </dgm:pt>
    <dgm:pt modelId="{65801864-55BE-48B3-ADFF-F879CBDB54E1}" type="pres">
      <dgm:prSet presAssocID="{4B8C4BC3-3353-4898-9610-F1B56B9A261A}" presName="childText" presStyleLbl="conFgAcc1" presStyleIdx="1" presStyleCnt="5" custLinFactY="-23170" custLinFactNeighborX="-594" custLinFactNeighborY="-10000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4D3807C-793E-42A4-A5AF-63C08BA2F0E4}" type="pres">
      <dgm:prSet presAssocID="{C7A33C6E-5B45-4727-BFA6-25793E1BB895}" presName="spaceBetweenRectangles" presStyleCnt="0"/>
      <dgm:spPr/>
      <dgm:t>
        <a:bodyPr/>
        <a:lstStyle/>
        <a:p>
          <a:endParaRPr lang="ru-RU"/>
        </a:p>
      </dgm:t>
    </dgm:pt>
    <dgm:pt modelId="{EFCA6648-4BB2-4A99-B1D2-D69DBC469BFF}" type="pres">
      <dgm:prSet presAssocID="{E06F4214-7552-4724-9E61-E171880ED697}" presName="parentLin" presStyleCnt="0"/>
      <dgm:spPr/>
      <dgm:t>
        <a:bodyPr/>
        <a:lstStyle/>
        <a:p>
          <a:endParaRPr lang="ru-RU"/>
        </a:p>
      </dgm:t>
    </dgm:pt>
    <dgm:pt modelId="{6D386285-062A-4D92-81FA-A15256B65151}" type="pres">
      <dgm:prSet presAssocID="{E06F4214-7552-4724-9E61-E171880ED69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F652721-6B01-4BF9-BEB8-E3F98B65D2BB}" type="pres">
      <dgm:prSet presAssocID="{E06F4214-7552-4724-9E61-E171880ED697}" presName="parentText" presStyleLbl="node1" presStyleIdx="2" presStyleCnt="5" custScaleX="137360" custScaleY="83110" custLinFactNeighborX="-61424" custLinFactNeighborY="-92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8F0E-0771-41C5-AA27-A83EDC3CC1B6}" type="pres">
      <dgm:prSet presAssocID="{E06F4214-7552-4724-9E61-E171880ED697}" presName="negativeSpace" presStyleCnt="0"/>
      <dgm:spPr/>
      <dgm:t>
        <a:bodyPr/>
        <a:lstStyle/>
        <a:p>
          <a:endParaRPr lang="ru-RU"/>
        </a:p>
      </dgm:t>
    </dgm:pt>
    <dgm:pt modelId="{9173E5F1-B5C3-4DA8-8C02-9CF9423C63E6}" type="pres">
      <dgm:prSet presAssocID="{E06F4214-7552-4724-9E61-E171880ED697}" presName="childText" presStyleLbl="conFgAcc1" presStyleIdx="2" presStyleCnt="5" custLinFactY="-52849" custLinFactNeighborX="-594" custLinFactNeighborY="-10000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0D5C9C7-3074-48A8-BC93-3F5724DE7FAA}" type="pres">
      <dgm:prSet presAssocID="{EDAC8E7B-FB10-4ED1-9091-1D255285DE1F}" presName="spaceBetweenRectangles" presStyleCnt="0"/>
      <dgm:spPr/>
      <dgm:t>
        <a:bodyPr/>
        <a:lstStyle/>
        <a:p>
          <a:endParaRPr lang="ru-RU"/>
        </a:p>
      </dgm:t>
    </dgm:pt>
    <dgm:pt modelId="{7CCFF920-0D1E-4BD6-89E3-67F18E45BB39}" type="pres">
      <dgm:prSet presAssocID="{BEFBD29D-830C-4B61-A7F6-E9AA2D8A2FD7}" presName="parentLin" presStyleCnt="0"/>
      <dgm:spPr/>
      <dgm:t>
        <a:bodyPr/>
        <a:lstStyle/>
        <a:p>
          <a:endParaRPr lang="ru-RU"/>
        </a:p>
      </dgm:t>
    </dgm:pt>
    <dgm:pt modelId="{B396B2EC-A55A-471D-BDBB-462E5C27E2E2}" type="pres">
      <dgm:prSet presAssocID="{BEFBD29D-830C-4B61-A7F6-E9AA2D8A2FD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BC0F865-9B1F-4B95-8942-DDBFC201B853}" type="pres">
      <dgm:prSet presAssocID="{BEFBD29D-830C-4B61-A7F6-E9AA2D8A2FD7}" presName="parentText" presStyleLbl="node1" presStyleIdx="3" presStyleCnt="5" custScaleX="142997" custScaleY="100486" custLinFactY="-44890" custLinFactNeighborX="-599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50BDD-22AE-413F-81DA-1583F9E9C04B}" type="pres">
      <dgm:prSet presAssocID="{BEFBD29D-830C-4B61-A7F6-E9AA2D8A2FD7}" presName="negativeSpace" presStyleCnt="0"/>
      <dgm:spPr/>
      <dgm:t>
        <a:bodyPr/>
        <a:lstStyle/>
        <a:p>
          <a:endParaRPr lang="ru-RU"/>
        </a:p>
      </dgm:t>
    </dgm:pt>
    <dgm:pt modelId="{3F1780AF-3EF8-464A-ABF4-1F09BA3A09F8}" type="pres">
      <dgm:prSet presAssocID="{BEFBD29D-830C-4B61-A7F6-E9AA2D8A2FD7}" presName="childText" presStyleLbl="conFgAcc1" presStyleIdx="3" presStyleCnt="5" custLinFactY="-100000" custLinFactNeighborX="656" custLinFactNeighborY="-116488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1C87556-8C64-4C20-8E02-4ADC94B16EEC}" type="pres">
      <dgm:prSet presAssocID="{C830A52A-CF54-4F4C-AC76-A236473D7992}" presName="spaceBetweenRectangles" presStyleCnt="0"/>
      <dgm:spPr/>
    </dgm:pt>
    <dgm:pt modelId="{685F5F89-4ED9-4C53-A8A4-8487C2679703}" type="pres">
      <dgm:prSet presAssocID="{E1D9DEAF-2113-4418-826D-EB8A8C2717B1}" presName="parentLin" presStyleCnt="0"/>
      <dgm:spPr/>
    </dgm:pt>
    <dgm:pt modelId="{C16BDD68-7798-42C3-8795-1F33216237A5}" type="pres">
      <dgm:prSet presAssocID="{E1D9DEAF-2113-4418-826D-EB8A8C2717B1}" presName="parentLeftMargin" presStyleLbl="node1" presStyleIdx="3" presStyleCnt="5" custScaleX="117949" custScaleY="123424" custLinFactNeighborX="24002" custLinFactNeighborY="-16050"/>
      <dgm:spPr/>
      <dgm:t>
        <a:bodyPr/>
        <a:lstStyle/>
        <a:p>
          <a:endParaRPr lang="ru-RU"/>
        </a:p>
      </dgm:t>
    </dgm:pt>
    <dgm:pt modelId="{4E818E33-B3C1-4F29-8680-6369A5FF246A}" type="pres">
      <dgm:prSet presAssocID="{E1D9DEAF-2113-4418-826D-EB8A8C2717B1}" presName="parentText" presStyleLbl="node1" presStyleIdx="4" presStyleCnt="5" custScaleX="145267" custScaleY="98369" custLinFactY="-97902" custLinFactNeighborX="-768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EC0D2-232D-4D16-9627-2183A96DCD7B}" type="pres">
      <dgm:prSet presAssocID="{E1D9DEAF-2113-4418-826D-EB8A8C2717B1}" presName="negativeSpace" presStyleCnt="0"/>
      <dgm:spPr/>
    </dgm:pt>
    <dgm:pt modelId="{00D542E6-BAA4-4016-8832-F8A61E25275D}" type="pres">
      <dgm:prSet presAssocID="{E1D9DEAF-2113-4418-826D-EB8A8C2717B1}" presName="childText" presStyleLbl="conFgAcc1" presStyleIdx="4" presStyleCnt="5" custLinFactY="-100000" custLinFactNeighborX="-594" custLinFactNeighborY="-105334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F09B4A9-97B0-42F6-B9FF-98DBD9C1961B}" srcId="{7F264F74-D3DC-4265-92FE-9FAA655584DA}" destId="{044C5D87-4709-4911-BC20-07BCA41DCF3F}" srcOrd="0" destOrd="0" parTransId="{A29BA6EC-7B64-490C-99A7-BF014C23F044}" sibTransId="{A75473AF-4010-4F45-8488-4F1D85885CAA}"/>
    <dgm:cxn modelId="{8C16015A-3368-44A1-BBAC-DE1F7280D2CC}" srcId="{7F264F74-D3DC-4265-92FE-9FAA655584DA}" destId="{E06F4214-7552-4724-9E61-E171880ED697}" srcOrd="2" destOrd="0" parTransId="{F25E3FC5-766D-4D1C-B93D-EF3C27085E32}" sibTransId="{EDAC8E7B-FB10-4ED1-9091-1D255285DE1F}"/>
    <dgm:cxn modelId="{AF9B3DC9-DB7A-4AC9-B538-99997A20CD2A}" type="presOf" srcId="{BEFBD29D-830C-4B61-A7F6-E9AA2D8A2FD7}" destId="{B396B2EC-A55A-471D-BDBB-462E5C27E2E2}" srcOrd="0" destOrd="0" presId="urn:microsoft.com/office/officeart/2005/8/layout/list1"/>
    <dgm:cxn modelId="{633059C3-04D9-4DDA-88B3-25ED5175D460}" type="presOf" srcId="{E1D9DEAF-2113-4418-826D-EB8A8C2717B1}" destId="{C16BDD68-7798-42C3-8795-1F33216237A5}" srcOrd="0" destOrd="0" presId="urn:microsoft.com/office/officeart/2005/8/layout/list1"/>
    <dgm:cxn modelId="{9380ADEB-B354-4242-AAEB-0AAB26C574EF}" type="presOf" srcId="{4B8C4BC3-3353-4898-9610-F1B56B9A261A}" destId="{5332668A-CAC2-4286-A45E-28A1095315ED}" srcOrd="0" destOrd="0" presId="urn:microsoft.com/office/officeart/2005/8/layout/list1"/>
    <dgm:cxn modelId="{1D1AFB3C-C550-4F90-9266-3815DB15291F}" type="presOf" srcId="{E06F4214-7552-4724-9E61-E171880ED697}" destId="{6D386285-062A-4D92-81FA-A15256B65151}" srcOrd="0" destOrd="0" presId="urn:microsoft.com/office/officeart/2005/8/layout/list1"/>
    <dgm:cxn modelId="{236B60AC-8895-449F-A1CA-969084760186}" type="presOf" srcId="{4B8C4BC3-3353-4898-9610-F1B56B9A261A}" destId="{1D0E2622-6E38-47A1-A55D-C7550DFEE506}" srcOrd="1" destOrd="0" presId="urn:microsoft.com/office/officeart/2005/8/layout/list1"/>
    <dgm:cxn modelId="{70555788-F1DC-4CEA-AB6B-4E533C71FA02}" type="presOf" srcId="{E1D9DEAF-2113-4418-826D-EB8A8C2717B1}" destId="{4E818E33-B3C1-4F29-8680-6369A5FF246A}" srcOrd="1" destOrd="0" presId="urn:microsoft.com/office/officeart/2005/8/layout/list1"/>
    <dgm:cxn modelId="{9FF4351D-8C24-4A0A-BA89-0708EEA3EB7A}" type="presOf" srcId="{E06F4214-7552-4724-9E61-E171880ED697}" destId="{EF652721-6B01-4BF9-BEB8-E3F98B65D2BB}" srcOrd="1" destOrd="0" presId="urn:microsoft.com/office/officeart/2005/8/layout/list1"/>
    <dgm:cxn modelId="{0A392654-AEA9-4AB6-B756-05F99384ADDB}" type="presOf" srcId="{BEFBD29D-830C-4B61-A7F6-E9AA2D8A2FD7}" destId="{4BC0F865-9B1F-4B95-8942-DDBFC201B853}" srcOrd="1" destOrd="0" presId="urn:microsoft.com/office/officeart/2005/8/layout/list1"/>
    <dgm:cxn modelId="{5EF79A15-6F2E-4640-9F9E-2BDE99322489}" srcId="{7F264F74-D3DC-4265-92FE-9FAA655584DA}" destId="{E1D9DEAF-2113-4418-826D-EB8A8C2717B1}" srcOrd="4" destOrd="0" parTransId="{051A6B6B-98EC-4D49-B32A-97476853FC28}" sibTransId="{CA5E5481-B7A8-4720-893C-8938BD4AD284}"/>
    <dgm:cxn modelId="{8D6EDD0E-12F6-46AC-9DCC-A0F23CDD5764}" type="presOf" srcId="{7F264F74-D3DC-4265-92FE-9FAA655584DA}" destId="{752DAFD2-8558-4347-A266-C871FCCF0DB7}" srcOrd="0" destOrd="0" presId="urn:microsoft.com/office/officeart/2005/8/layout/list1"/>
    <dgm:cxn modelId="{EF8EC6C3-78AA-46E9-A3D6-18B922FC23E4}" type="presOf" srcId="{044C5D87-4709-4911-BC20-07BCA41DCF3F}" destId="{201AA09D-D463-4EAE-A781-239B03D4F682}" srcOrd="0" destOrd="0" presId="urn:microsoft.com/office/officeart/2005/8/layout/list1"/>
    <dgm:cxn modelId="{E23CB3AA-CE49-4418-B152-26878FF9B77B}" srcId="{7F264F74-D3DC-4265-92FE-9FAA655584DA}" destId="{BEFBD29D-830C-4B61-A7F6-E9AA2D8A2FD7}" srcOrd="3" destOrd="0" parTransId="{D9E44837-1FF0-4588-9EF6-E30A1E34C7B5}" sibTransId="{C830A52A-CF54-4F4C-AC76-A236473D7992}"/>
    <dgm:cxn modelId="{31F42203-220F-4CEE-87FC-920E03EC0857}" srcId="{7F264F74-D3DC-4265-92FE-9FAA655584DA}" destId="{4B8C4BC3-3353-4898-9610-F1B56B9A261A}" srcOrd="1" destOrd="0" parTransId="{D748BE8D-24E0-474C-814F-0A1406F58EEF}" sibTransId="{C7A33C6E-5B45-4727-BFA6-25793E1BB895}"/>
    <dgm:cxn modelId="{858577BB-F633-4D4B-898F-528F29AA332A}" type="presOf" srcId="{044C5D87-4709-4911-BC20-07BCA41DCF3F}" destId="{3660F8F8-43AA-4B4A-B571-CCB02C4D09C8}" srcOrd="1" destOrd="0" presId="urn:microsoft.com/office/officeart/2005/8/layout/list1"/>
    <dgm:cxn modelId="{B9D99469-B0FC-4662-BB04-59069D7FF0BC}" type="presParOf" srcId="{752DAFD2-8558-4347-A266-C871FCCF0DB7}" destId="{2E7F7FA8-1CEF-4239-A4DF-807AEBAC466A}" srcOrd="0" destOrd="0" presId="urn:microsoft.com/office/officeart/2005/8/layout/list1"/>
    <dgm:cxn modelId="{43A7A5B6-02FF-4F69-B6CC-F024C9F41BC3}" type="presParOf" srcId="{2E7F7FA8-1CEF-4239-A4DF-807AEBAC466A}" destId="{201AA09D-D463-4EAE-A781-239B03D4F682}" srcOrd="0" destOrd="0" presId="urn:microsoft.com/office/officeart/2005/8/layout/list1"/>
    <dgm:cxn modelId="{4D4ED1BF-7C93-444A-B893-E612974D97E8}" type="presParOf" srcId="{2E7F7FA8-1CEF-4239-A4DF-807AEBAC466A}" destId="{3660F8F8-43AA-4B4A-B571-CCB02C4D09C8}" srcOrd="1" destOrd="0" presId="urn:microsoft.com/office/officeart/2005/8/layout/list1"/>
    <dgm:cxn modelId="{341FCA79-AFA0-43C6-9A03-606AF2E3E788}" type="presParOf" srcId="{752DAFD2-8558-4347-A266-C871FCCF0DB7}" destId="{967956E2-566A-43D0-9381-C1397024B459}" srcOrd="1" destOrd="0" presId="urn:microsoft.com/office/officeart/2005/8/layout/list1"/>
    <dgm:cxn modelId="{DC58B242-0E34-4497-A090-99B0CD8A4139}" type="presParOf" srcId="{752DAFD2-8558-4347-A266-C871FCCF0DB7}" destId="{7578B722-6D27-4D6F-8B84-013A5211E493}" srcOrd="2" destOrd="0" presId="urn:microsoft.com/office/officeart/2005/8/layout/list1"/>
    <dgm:cxn modelId="{C5A2AB72-9E8C-4CA2-B2C6-DA59C9ACDFEE}" type="presParOf" srcId="{752DAFD2-8558-4347-A266-C871FCCF0DB7}" destId="{73B153B2-C432-4B95-922D-C3838190B625}" srcOrd="3" destOrd="0" presId="urn:microsoft.com/office/officeart/2005/8/layout/list1"/>
    <dgm:cxn modelId="{7B1AF934-A333-4B57-B7D4-C252D2CDD90C}" type="presParOf" srcId="{752DAFD2-8558-4347-A266-C871FCCF0DB7}" destId="{69F7D001-1B3B-465D-9F4F-C3A3C96A4079}" srcOrd="4" destOrd="0" presId="urn:microsoft.com/office/officeart/2005/8/layout/list1"/>
    <dgm:cxn modelId="{0EDFF4DA-70ED-4A76-83C9-9BFC339264EA}" type="presParOf" srcId="{69F7D001-1B3B-465D-9F4F-C3A3C96A4079}" destId="{5332668A-CAC2-4286-A45E-28A1095315ED}" srcOrd="0" destOrd="0" presId="urn:microsoft.com/office/officeart/2005/8/layout/list1"/>
    <dgm:cxn modelId="{B94D4F70-74E7-42E6-8212-04A587F90196}" type="presParOf" srcId="{69F7D001-1B3B-465D-9F4F-C3A3C96A4079}" destId="{1D0E2622-6E38-47A1-A55D-C7550DFEE506}" srcOrd="1" destOrd="0" presId="urn:microsoft.com/office/officeart/2005/8/layout/list1"/>
    <dgm:cxn modelId="{B0908769-5079-4D59-BD11-1FCA5929ACF1}" type="presParOf" srcId="{752DAFD2-8558-4347-A266-C871FCCF0DB7}" destId="{4446BC9F-5AD8-45BC-A278-2BBBE749B9E5}" srcOrd="5" destOrd="0" presId="urn:microsoft.com/office/officeart/2005/8/layout/list1"/>
    <dgm:cxn modelId="{C86556C5-C0E3-4990-86A3-659F5721879C}" type="presParOf" srcId="{752DAFD2-8558-4347-A266-C871FCCF0DB7}" destId="{65801864-55BE-48B3-ADFF-F879CBDB54E1}" srcOrd="6" destOrd="0" presId="urn:microsoft.com/office/officeart/2005/8/layout/list1"/>
    <dgm:cxn modelId="{F18C8858-F39A-4FC9-A7DD-BE7AA5861824}" type="presParOf" srcId="{752DAFD2-8558-4347-A266-C871FCCF0DB7}" destId="{24D3807C-793E-42A4-A5AF-63C08BA2F0E4}" srcOrd="7" destOrd="0" presId="urn:microsoft.com/office/officeart/2005/8/layout/list1"/>
    <dgm:cxn modelId="{DFFD0284-DB68-4148-99E5-51AB1F0DC31A}" type="presParOf" srcId="{752DAFD2-8558-4347-A266-C871FCCF0DB7}" destId="{EFCA6648-4BB2-4A99-B1D2-D69DBC469BFF}" srcOrd="8" destOrd="0" presId="urn:microsoft.com/office/officeart/2005/8/layout/list1"/>
    <dgm:cxn modelId="{6DE85B4F-007D-4E71-95B7-EABD219BE3E0}" type="presParOf" srcId="{EFCA6648-4BB2-4A99-B1D2-D69DBC469BFF}" destId="{6D386285-062A-4D92-81FA-A15256B65151}" srcOrd="0" destOrd="0" presId="urn:microsoft.com/office/officeart/2005/8/layout/list1"/>
    <dgm:cxn modelId="{D2A2268C-2817-4ADD-82EE-863498637504}" type="presParOf" srcId="{EFCA6648-4BB2-4A99-B1D2-D69DBC469BFF}" destId="{EF652721-6B01-4BF9-BEB8-E3F98B65D2BB}" srcOrd="1" destOrd="0" presId="urn:microsoft.com/office/officeart/2005/8/layout/list1"/>
    <dgm:cxn modelId="{C1405FB6-A546-4B89-BCAC-BE0813ADC6E2}" type="presParOf" srcId="{752DAFD2-8558-4347-A266-C871FCCF0DB7}" destId="{EEC18F0E-0771-41C5-AA27-A83EDC3CC1B6}" srcOrd="9" destOrd="0" presId="urn:microsoft.com/office/officeart/2005/8/layout/list1"/>
    <dgm:cxn modelId="{D812EA39-E76F-43FC-A452-EE9445AE697D}" type="presParOf" srcId="{752DAFD2-8558-4347-A266-C871FCCF0DB7}" destId="{9173E5F1-B5C3-4DA8-8C02-9CF9423C63E6}" srcOrd="10" destOrd="0" presId="urn:microsoft.com/office/officeart/2005/8/layout/list1"/>
    <dgm:cxn modelId="{23F4DB6C-7861-4AA8-880B-CA3CF8491DEB}" type="presParOf" srcId="{752DAFD2-8558-4347-A266-C871FCCF0DB7}" destId="{20D5C9C7-3074-48A8-BC93-3F5724DE7FAA}" srcOrd="11" destOrd="0" presId="urn:microsoft.com/office/officeart/2005/8/layout/list1"/>
    <dgm:cxn modelId="{F25C242C-22F6-4D63-AD63-D1DE70B32211}" type="presParOf" srcId="{752DAFD2-8558-4347-A266-C871FCCF0DB7}" destId="{7CCFF920-0D1E-4BD6-89E3-67F18E45BB39}" srcOrd="12" destOrd="0" presId="urn:microsoft.com/office/officeart/2005/8/layout/list1"/>
    <dgm:cxn modelId="{4EF64430-9FD0-427B-ADD0-EAB5284C46F9}" type="presParOf" srcId="{7CCFF920-0D1E-4BD6-89E3-67F18E45BB39}" destId="{B396B2EC-A55A-471D-BDBB-462E5C27E2E2}" srcOrd="0" destOrd="0" presId="urn:microsoft.com/office/officeart/2005/8/layout/list1"/>
    <dgm:cxn modelId="{8B8BEE1C-8E46-4E8F-96D4-CB64BA98ECEF}" type="presParOf" srcId="{7CCFF920-0D1E-4BD6-89E3-67F18E45BB39}" destId="{4BC0F865-9B1F-4B95-8942-DDBFC201B853}" srcOrd="1" destOrd="0" presId="urn:microsoft.com/office/officeart/2005/8/layout/list1"/>
    <dgm:cxn modelId="{67C01F73-A6F6-4EF5-94F0-4C94B0B38BDF}" type="presParOf" srcId="{752DAFD2-8558-4347-A266-C871FCCF0DB7}" destId="{C4F50BDD-22AE-413F-81DA-1583F9E9C04B}" srcOrd="13" destOrd="0" presId="urn:microsoft.com/office/officeart/2005/8/layout/list1"/>
    <dgm:cxn modelId="{69C28F3D-432D-4C7B-B3DC-C6B15AFC7CCB}" type="presParOf" srcId="{752DAFD2-8558-4347-A266-C871FCCF0DB7}" destId="{3F1780AF-3EF8-464A-ABF4-1F09BA3A09F8}" srcOrd="14" destOrd="0" presId="urn:microsoft.com/office/officeart/2005/8/layout/list1"/>
    <dgm:cxn modelId="{00CE700E-554E-4545-B9E3-C661E7AF796B}" type="presParOf" srcId="{752DAFD2-8558-4347-A266-C871FCCF0DB7}" destId="{71C87556-8C64-4C20-8E02-4ADC94B16EEC}" srcOrd="15" destOrd="0" presId="urn:microsoft.com/office/officeart/2005/8/layout/list1"/>
    <dgm:cxn modelId="{383FC501-B085-45FA-9B09-20D6CC4E1BF7}" type="presParOf" srcId="{752DAFD2-8558-4347-A266-C871FCCF0DB7}" destId="{685F5F89-4ED9-4C53-A8A4-8487C2679703}" srcOrd="16" destOrd="0" presId="urn:microsoft.com/office/officeart/2005/8/layout/list1"/>
    <dgm:cxn modelId="{1411FF74-F6E9-48EE-982A-DA884C25BB48}" type="presParOf" srcId="{685F5F89-4ED9-4C53-A8A4-8487C2679703}" destId="{C16BDD68-7798-42C3-8795-1F33216237A5}" srcOrd="0" destOrd="0" presId="urn:microsoft.com/office/officeart/2005/8/layout/list1"/>
    <dgm:cxn modelId="{F155A6DE-DB73-4EF2-B620-AF9467F4E718}" type="presParOf" srcId="{685F5F89-4ED9-4C53-A8A4-8487C2679703}" destId="{4E818E33-B3C1-4F29-8680-6369A5FF246A}" srcOrd="1" destOrd="0" presId="urn:microsoft.com/office/officeart/2005/8/layout/list1"/>
    <dgm:cxn modelId="{E6600DE0-AF74-4413-B89A-7EB84BDD3577}" type="presParOf" srcId="{752DAFD2-8558-4347-A266-C871FCCF0DB7}" destId="{E6AEC0D2-232D-4D16-9627-2183A96DCD7B}" srcOrd="17" destOrd="0" presId="urn:microsoft.com/office/officeart/2005/8/layout/list1"/>
    <dgm:cxn modelId="{26551E26-160B-4F03-9556-84D758A5AB17}" type="presParOf" srcId="{752DAFD2-8558-4347-A266-C871FCCF0DB7}" destId="{00D542E6-BAA4-4016-8832-F8A61E25275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20992-616A-41CD-A8C5-A7C1D4BB54C3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99D8B-B100-4D3E-9AA3-84109186CDE1}">
      <dsp:nvSpPr>
        <dsp:cNvPr id="0" name=""/>
        <dsp:cNvSpPr/>
      </dsp:nvSpPr>
      <dsp:spPr>
        <a:xfrm>
          <a:off x="-3025851" y="-465956"/>
          <a:ext cx="3609569" cy="3609569"/>
        </a:xfrm>
        <a:prstGeom prst="blockArc">
          <a:avLst>
            <a:gd name="adj1" fmla="val 18900000"/>
            <a:gd name="adj2" fmla="val 2700000"/>
            <a:gd name="adj3" fmla="val 5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084FE-169A-4E23-BE8D-4EB625E44042}">
      <dsp:nvSpPr>
        <dsp:cNvPr id="0" name=""/>
        <dsp:cNvSpPr/>
      </dsp:nvSpPr>
      <dsp:spPr>
        <a:xfrm>
          <a:off x="219212" y="141005"/>
          <a:ext cx="3635929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141005"/>
        <a:ext cx="3635929" cy="281903"/>
      </dsp:txXfrm>
    </dsp:sp>
    <dsp:sp modelId="{7BE8354F-56ED-4B4C-93D4-98AECB6B0575}">
      <dsp:nvSpPr>
        <dsp:cNvPr id="0" name=""/>
        <dsp:cNvSpPr/>
      </dsp:nvSpPr>
      <dsp:spPr>
        <a:xfrm>
          <a:off x="43022" y="105767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89F677-D946-4C73-8D13-07DB843779FC}">
      <dsp:nvSpPr>
        <dsp:cNvPr id="0" name=""/>
        <dsp:cNvSpPr/>
      </dsp:nvSpPr>
      <dsp:spPr>
        <a:xfrm>
          <a:off x="451097" y="563807"/>
          <a:ext cx="3404044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563807"/>
        <a:ext cx="3404044" cy="281903"/>
      </dsp:txXfrm>
    </dsp:sp>
    <dsp:sp modelId="{ABE4103C-EE37-4319-A218-9B3587AE9125}">
      <dsp:nvSpPr>
        <dsp:cNvPr id="0" name=""/>
        <dsp:cNvSpPr/>
      </dsp:nvSpPr>
      <dsp:spPr>
        <a:xfrm>
          <a:off x="274907" y="528569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5CD1FA-C1E6-49E5-B927-3F42F57519BB}">
      <dsp:nvSpPr>
        <dsp:cNvPr id="0" name=""/>
        <dsp:cNvSpPr/>
      </dsp:nvSpPr>
      <dsp:spPr>
        <a:xfrm>
          <a:off x="557132" y="986609"/>
          <a:ext cx="3298008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986609"/>
        <a:ext cx="3298008" cy="281903"/>
      </dsp:txXfrm>
    </dsp:sp>
    <dsp:sp modelId="{545F95C3-804F-479F-83ED-3C48C71BCD56}">
      <dsp:nvSpPr>
        <dsp:cNvPr id="0" name=""/>
        <dsp:cNvSpPr/>
      </dsp:nvSpPr>
      <dsp:spPr>
        <a:xfrm>
          <a:off x="380942" y="951371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249A32-9024-42DE-AD3F-6E0F8FF785CE}">
      <dsp:nvSpPr>
        <dsp:cNvPr id="0" name=""/>
        <dsp:cNvSpPr/>
      </dsp:nvSpPr>
      <dsp:spPr>
        <a:xfrm>
          <a:off x="557132" y="1409143"/>
          <a:ext cx="3298008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1409143"/>
        <a:ext cx="3298008" cy="281903"/>
      </dsp:txXfrm>
    </dsp:sp>
    <dsp:sp modelId="{9FB33D60-833F-4792-85BB-7033130445E3}">
      <dsp:nvSpPr>
        <dsp:cNvPr id="0" name=""/>
        <dsp:cNvSpPr/>
      </dsp:nvSpPr>
      <dsp:spPr>
        <a:xfrm>
          <a:off x="380942" y="1373905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288B0B-D378-4C3E-B74E-90C01E6CB7D9}">
      <dsp:nvSpPr>
        <dsp:cNvPr id="0" name=""/>
        <dsp:cNvSpPr/>
      </dsp:nvSpPr>
      <dsp:spPr>
        <a:xfrm>
          <a:off x="451097" y="1831945"/>
          <a:ext cx="3404044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1831945"/>
        <a:ext cx="3404044" cy="281903"/>
      </dsp:txXfrm>
    </dsp:sp>
    <dsp:sp modelId="{A42E73C4-58F9-4F31-A544-1364AAACE654}">
      <dsp:nvSpPr>
        <dsp:cNvPr id="0" name=""/>
        <dsp:cNvSpPr/>
      </dsp:nvSpPr>
      <dsp:spPr>
        <a:xfrm>
          <a:off x="274907" y="1796707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3593E2-DE3A-4DA0-904D-30ADF9BA3BEB}">
      <dsp:nvSpPr>
        <dsp:cNvPr id="0" name=""/>
        <dsp:cNvSpPr/>
      </dsp:nvSpPr>
      <dsp:spPr>
        <a:xfrm>
          <a:off x="219212" y="2254747"/>
          <a:ext cx="3635929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2254747"/>
        <a:ext cx="3635929" cy="281903"/>
      </dsp:txXfrm>
    </dsp:sp>
    <dsp:sp modelId="{14A219EC-231F-4DEE-8AD9-592A338BF68D}">
      <dsp:nvSpPr>
        <dsp:cNvPr id="0" name=""/>
        <dsp:cNvSpPr/>
      </dsp:nvSpPr>
      <dsp:spPr>
        <a:xfrm>
          <a:off x="43022" y="2219509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05F82-0D1A-4523-BCFE-F661CDEFCBBB}">
      <dsp:nvSpPr>
        <dsp:cNvPr id="0" name=""/>
        <dsp:cNvSpPr/>
      </dsp:nvSpPr>
      <dsp:spPr>
        <a:xfrm>
          <a:off x="12264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64AAD-4AFB-4E58-9416-5AE87737F738}">
      <dsp:nvSpPr>
        <dsp:cNvPr id="0" name=""/>
        <dsp:cNvSpPr/>
      </dsp:nvSpPr>
      <dsp:spPr>
        <a:xfrm>
          <a:off x="12264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41" y="1795955"/>
        <a:ext cx="2606373" cy="966964"/>
      </dsp:txXfrm>
    </dsp:sp>
    <dsp:sp modelId="{11F3B515-D30E-498B-8633-9429A8FCD559}">
      <dsp:nvSpPr>
        <dsp:cNvPr id="0" name=""/>
        <dsp:cNvSpPr/>
      </dsp:nvSpPr>
      <dsp:spPr>
        <a:xfrm>
          <a:off x="298976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7BE43-3F4C-4F83-8DC2-70E58CE246D9}">
      <dsp:nvSpPr>
        <dsp:cNvPr id="0" name=""/>
        <dsp:cNvSpPr/>
      </dsp:nvSpPr>
      <dsp:spPr>
        <a:xfrm>
          <a:off x="298976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9761" y="1795955"/>
        <a:ext cx="2606373" cy="966964"/>
      </dsp:txXfrm>
    </dsp:sp>
    <dsp:sp modelId="{EC98F490-841C-4BE4-866E-980E033AD04E}">
      <dsp:nvSpPr>
        <dsp:cNvPr id="0" name=""/>
        <dsp:cNvSpPr/>
      </dsp:nvSpPr>
      <dsp:spPr>
        <a:xfrm>
          <a:off x="6135933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A86BF-D1C7-4B79-88B7-330FE3B772A3}">
      <dsp:nvSpPr>
        <dsp:cNvPr id="0" name=""/>
        <dsp:cNvSpPr/>
      </dsp:nvSpPr>
      <dsp:spPr>
        <a:xfrm>
          <a:off x="5856882" y="1795955"/>
          <a:ext cx="3164476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6882" y="1795955"/>
        <a:ext cx="3164476" cy="966964"/>
      </dsp:txXfrm>
    </dsp:sp>
    <dsp:sp modelId="{97D83FC2-E5D2-4C6C-982B-51B76969D785}">
      <dsp:nvSpPr>
        <dsp:cNvPr id="0" name=""/>
        <dsp:cNvSpPr/>
      </dsp:nvSpPr>
      <dsp:spPr>
        <a:xfrm>
          <a:off x="401692" y="3023557"/>
          <a:ext cx="2606373" cy="1795791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CE415-F7CB-4617-8B97-3FDFE31BFFE1}">
      <dsp:nvSpPr>
        <dsp:cNvPr id="0" name=""/>
        <dsp:cNvSpPr/>
      </dsp:nvSpPr>
      <dsp:spPr>
        <a:xfrm>
          <a:off x="401692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692" y="4819349"/>
        <a:ext cx="2606373" cy="966964"/>
      </dsp:txXfrm>
    </dsp:sp>
    <dsp:sp modelId="{470CEAA1-13A4-49AC-ACEB-CA6D5D0C9A31}">
      <dsp:nvSpPr>
        <dsp:cNvPr id="0" name=""/>
        <dsp:cNvSpPr/>
      </dsp:nvSpPr>
      <dsp:spPr>
        <a:xfrm>
          <a:off x="326881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80F27-2237-488D-A64B-09C6F741B6C9}">
      <dsp:nvSpPr>
        <dsp:cNvPr id="0" name=""/>
        <dsp:cNvSpPr/>
      </dsp:nvSpPr>
      <dsp:spPr>
        <a:xfrm>
          <a:off x="326881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8813" y="4819349"/>
        <a:ext cx="2606373" cy="966964"/>
      </dsp:txXfrm>
    </dsp:sp>
    <dsp:sp modelId="{A8F31378-6D3F-4692-BD23-68F32C1D4154}">
      <dsp:nvSpPr>
        <dsp:cNvPr id="0" name=""/>
        <dsp:cNvSpPr/>
      </dsp:nvSpPr>
      <dsp:spPr>
        <a:xfrm>
          <a:off x="613593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EF88F-EFF1-40C5-9D41-F19EC562EC6D}">
      <dsp:nvSpPr>
        <dsp:cNvPr id="0" name=""/>
        <dsp:cNvSpPr/>
      </dsp:nvSpPr>
      <dsp:spPr>
        <a:xfrm>
          <a:off x="613593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5933" y="4819349"/>
        <a:ext cx="2606373" cy="966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B722-6D27-4D6F-8B84-013A5211E493}">
      <dsp:nvSpPr>
        <dsp:cNvPr id="0" name=""/>
        <dsp:cNvSpPr/>
      </dsp:nvSpPr>
      <dsp:spPr>
        <a:xfrm>
          <a:off x="0" y="180008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0F8F8-43AA-4B4A-B571-CCB02C4D09C8}">
      <dsp:nvSpPr>
        <dsp:cNvPr id="0" name=""/>
        <dsp:cNvSpPr/>
      </dsp:nvSpPr>
      <dsp:spPr>
        <a:xfrm>
          <a:off x="109815" y="122355"/>
          <a:ext cx="5513037" cy="3247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 округе 19 образовательных учреждения:</a:t>
          </a:r>
          <a:endParaRPr lang="ru-RU" sz="1800" i="1" u="sng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5667" y="138207"/>
        <a:ext cx="5481333" cy="293016"/>
      </dsp:txXfrm>
    </dsp:sp>
    <dsp:sp modelId="{65801864-55BE-48B3-ADFF-F879CBDB54E1}">
      <dsp:nvSpPr>
        <dsp:cNvPr id="0" name=""/>
        <dsp:cNvSpPr/>
      </dsp:nvSpPr>
      <dsp:spPr>
        <a:xfrm>
          <a:off x="0" y="552598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E2622-6E38-47A1-A55D-C7550DFEE506}">
      <dsp:nvSpPr>
        <dsp:cNvPr id="0" name=""/>
        <dsp:cNvSpPr/>
      </dsp:nvSpPr>
      <dsp:spPr>
        <a:xfrm>
          <a:off x="109817" y="442554"/>
          <a:ext cx="5472277" cy="30247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8 – общеобразовательных школ;</a:t>
          </a:r>
          <a:endParaRPr lang="ru-RU" sz="16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4583" y="457320"/>
        <a:ext cx="5442745" cy="272944"/>
      </dsp:txXfrm>
    </dsp:sp>
    <dsp:sp modelId="{9173E5F1-B5C3-4DA8-8C02-9CF9423C63E6}">
      <dsp:nvSpPr>
        <dsp:cNvPr id="0" name=""/>
        <dsp:cNvSpPr/>
      </dsp:nvSpPr>
      <dsp:spPr>
        <a:xfrm>
          <a:off x="0" y="914443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52721-6B01-4BF9-BEB8-E3F98B65D2BB}">
      <dsp:nvSpPr>
        <dsp:cNvPr id="0" name=""/>
        <dsp:cNvSpPr/>
      </dsp:nvSpPr>
      <dsp:spPr>
        <a:xfrm>
          <a:off x="109816" y="712294"/>
          <a:ext cx="5474438" cy="26987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6 – дошкольных образовательных учреждений;</a:t>
          </a:r>
          <a:endParaRPr lang="ru-RU" sz="1600" i="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2990" y="725468"/>
        <a:ext cx="5448090" cy="243526"/>
      </dsp:txXfrm>
    </dsp:sp>
    <dsp:sp modelId="{3F1780AF-3EF8-464A-ABF4-1F09BA3A09F8}">
      <dsp:nvSpPr>
        <dsp:cNvPr id="0" name=""/>
        <dsp:cNvSpPr/>
      </dsp:nvSpPr>
      <dsp:spPr>
        <a:xfrm>
          <a:off x="0" y="1274485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0F865-9B1F-4B95-8942-DDBFC201B853}">
      <dsp:nvSpPr>
        <dsp:cNvPr id="0" name=""/>
        <dsp:cNvSpPr/>
      </dsp:nvSpPr>
      <dsp:spPr>
        <a:xfrm>
          <a:off x="109816" y="986453"/>
          <a:ext cx="5485101" cy="32629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4 – учреждения дополнительного образования детей.</a:t>
          </a:r>
          <a:endParaRPr lang="ru-RU" sz="16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5745" y="1002382"/>
        <a:ext cx="5453243" cy="294440"/>
      </dsp:txXfrm>
    </dsp:sp>
    <dsp:sp modelId="{00D542E6-BAA4-4016-8832-F8A61E25275D}">
      <dsp:nvSpPr>
        <dsp:cNvPr id="0" name=""/>
        <dsp:cNvSpPr/>
      </dsp:nvSpPr>
      <dsp:spPr>
        <a:xfrm>
          <a:off x="0" y="1666322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18E33-B3C1-4F29-8680-6369A5FF246A}">
      <dsp:nvSpPr>
        <dsp:cNvPr id="0" name=""/>
        <dsp:cNvSpPr/>
      </dsp:nvSpPr>
      <dsp:spPr>
        <a:xfrm>
          <a:off x="109815" y="1314851"/>
          <a:ext cx="5440593" cy="31942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многопрофильный центр «Пограничник»;</a:t>
          </a:r>
          <a:endParaRPr lang="ru-RU" sz="1600" i="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5408" y="1330444"/>
        <a:ext cx="5409407" cy="2882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5988" tIns="47993" rIns="95988" bIns="47993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5988" tIns="47993" rIns="95988" bIns="47993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468FDE35-E480-4C01-8686-169814E41B36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88" tIns="47993" rIns="95988" bIns="4799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400"/>
            <a:ext cx="5486400" cy="4476750"/>
          </a:xfrm>
          <a:prstGeom prst="rect">
            <a:avLst/>
          </a:prstGeom>
        </p:spPr>
        <p:txBody>
          <a:bodyPr vert="horz" lIns="95988" tIns="47993" rIns="95988" bIns="4799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5988" tIns="47993" rIns="95988" bIns="47993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800"/>
            <a:ext cx="2971800" cy="496888"/>
          </a:xfrm>
          <a:prstGeom prst="rect">
            <a:avLst/>
          </a:prstGeom>
        </p:spPr>
        <p:txBody>
          <a:bodyPr vert="horz" wrap="square" lIns="95988" tIns="47993" rIns="95988" bIns="479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8859591D-411D-482E-B5B5-67E3C87B1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1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E5A8E-9798-4362-A20F-387B50711640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BEA190-8D25-4FD6-8A7E-C2301FA7533F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629C-2FC1-4476-85BA-C3243C2511C9}" type="slidenum">
              <a:rPr lang="ru-RU" altLang="ru-RU" smtClean="0">
                <a:cs typeface="Arial" charset="0"/>
              </a:rPr>
              <a:pPr/>
              <a:t>25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384-35D1-45FF-B195-8405BC97BFB1}" type="slidenum">
              <a:rPr lang="ru-RU" altLang="ru-RU" smtClean="0">
                <a:cs typeface="Arial" charset="0"/>
              </a:rPr>
              <a:pPr/>
              <a:t>38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F2FD-9DE3-49EB-9933-BBDA25859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ED51-7F2F-40D6-B203-F1468A807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71A4-6CAF-48D7-894F-3FDF13663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effectLst/>
                <a:cs typeface="Arial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effectLst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3044-0321-466D-9B97-A99933737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BFAD-8395-4B02-B2C9-8D7F9BB69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AC55-1527-4335-8DCD-3832F1BD1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FCEF-80AC-408A-9A4F-CC3340637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276-2FA3-4223-8164-0E76F5372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AC8B-2C13-414B-A5CC-22B6546CB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A13C-BEC6-4CA5-BDD9-C2EF230B2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C188-07F0-429A-8E14-A94058146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5CB2-C08E-46A4-BAA3-09C42C390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C51F-DA8E-4FFC-B2B2-EA844F418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5C6-A01D-4B41-8B51-0A7511502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BEF3-C8FF-4599-A843-9738B63BD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54C6-5D8A-4C7D-9FE9-291F8388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6465-7D2F-4AA9-A7AB-3B7651874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B3BE-A1BC-4262-BD5F-1993CD96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4F3D-DCD7-4804-9990-0C794D1A4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C7DC-7905-47C8-893B-CD4B7F5C1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cs typeface="Arial" pitchFamily="34" charset="0"/>
              </a:defRPr>
            </a:lvl1pPr>
          </a:lstStyle>
          <a:p>
            <a:pPr>
              <a:defRPr/>
            </a:pPr>
            <a:fld id="{C95DAED3-90AA-49C3-8914-D2D98BC64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57" r:id="rId12"/>
    <p:sldLayoutId id="2147484849" r:id="rId13"/>
    <p:sldLayoutId id="2147484850" r:id="rId14"/>
    <p:sldLayoutId id="2147484851" r:id="rId15"/>
    <p:sldLayoutId id="2147484852" r:id="rId16"/>
    <p:sldLayoutId id="2147484853" r:id="rId17"/>
    <p:sldLayoutId id="2147484854" r:id="rId18"/>
    <p:sldLayoutId id="2147484855" r:id="rId19"/>
    <p:sldLayoutId id="2147484856" r:id="rId20"/>
    <p:sldLayoutId id="2147484858" r:id="rId2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2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microsoft.com/office/2007/relationships/diagramDrawing" Target="../diagrams/drawing6.xml"/><Relationship Id="rId4" Type="http://schemas.openxmlformats.org/officeDocument/2006/relationships/image" Target="../media/image43.jpeg"/><Relationship Id="rId9" Type="http://schemas.openxmlformats.org/officeDocument/2006/relationships/diagramColors" Target="../diagrams/colors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zabaikalsk-40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4071" y="5315323"/>
            <a:ext cx="6858000" cy="1194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</a:t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Мочалов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7280" y="3573792"/>
            <a:ext cx="6858000" cy="61852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Инвестиционный паспорт  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19379" y="4696800"/>
            <a:ext cx="9006740" cy="618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ЗАБАЙКАЛЬСКОГО МУНИЦИПАЛЬНОГО ОКРУГА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939420" y="4221088"/>
            <a:ext cx="8679772" cy="784974"/>
          </a:xfrm>
          <a:prstGeom prst="rect">
            <a:avLst/>
          </a:prstGeom>
        </p:spPr>
        <p:txBody>
          <a:bodyPr wrap="none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ЗАБАЙКАЛЬСКИЙ МУНИЦИПАЛЬНЫЙ  ОКРУГ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7" descr="Z:\пресс-служба\Леша\Изображения\герб 111Забайкаль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7" y="692150"/>
            <a:ext cx="23764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83045671"/>
              </p:ext>
            </p:extLst>
          </p:nvPr>
        </p:nvGraphicFramePr>
        <p:xfrm>
          <a:off x="0" y="714356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Текст 11"/>
          <p:cNvSpPr>
            <a:spLocks noGrp="1"/>
          </p:cNvSpPr>
          <p:nvPr>
            <p:ph type="body" sz="half" idx="2"/>
          </p:nvPr>
        </p:nvSpPr>
        <p:spPr bwMode="auto">
          <a:xfrm>
            <a:off x="395537" y="1340768"/>
            <a:ext cx="3888432" cy="517592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числу главных транспортных магистралей на территории Забайкальского округа относится железная дорога «Чита – Забайкальск» Забайкальской железной дороги – филиала ОАО «РЖД»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Забайкальской железной дороге проведена комплексная реконструкция участка </a:t>
            </a:r>
            <a:r>
              <a:rPr lang="ru-RU" altLang="ru-RU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Карымская</a:t>
            </a:r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Забайкальск, что способствует увеличению экономического потенциала района.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Железнодорожный пункт пропуска (ЖДПП Забайкальск) расположен в регионе деятельности таможенного поста ЖДПП Забайкальск на российско-китайской границе. Он обеспечивает около 60 процентов товарооборота между Россией и Китаем.  Забайкальск – первая станция на территории нашей страны для международных пассажирских поездов «Пекин-Москва» и «Маньчжурия-Чита».</a:t>
            </a:r>
          </a:p>
        </p:txBody>
      </p:sp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928813" y="428625"/>
            <a:ext cx="5694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37" y="1340768"/>
            <a:ext cx="4692451" cy="45202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1053674"/>
              </p:ext>
            </p:extLst>
          </p:nvPr>
        </p:nvGraphicFramePr>
        <p:xfrm>
          <a:off x="285720" y="714356"/>
          <a:ext cx="576103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Рисунок 6" descr="P106084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564904"/>
            <a:ext cx="2592288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 descr="D:\Работа перейди на Федота)\Инвестиционный паспорт МР ЗР\DSC00917_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372200" y="4653135"/>
            <a:ext cx="2592288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70" name="Picture 10" descr="D:\Работа перейди на Федота)\Инвестиционный паспорт МР ЗР\школа3._1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286512" y="428604"/>
            <a:ext cx="2605906" cy="195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2482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389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13306"/>
              </p:ext>
            </p:extLst>
          </p:nvPr>
        </p:nvGraphicFramePr>
        <p:xfrm>
          <a:off x="184746" y="3235176"/>
          <a:ext cx="6101765" cy="3385503"/>
        </p:xfrm>
        <a:graphic>
          <a:graphicData uri="http://schemas.openxmlformats.org/drawingml/2006/table">
            <a:tbl>
              <a:tblPr/>
              <a:tblGrid>
                <a:gridCol w="3655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01.01.2025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Число мест в дошкольных учреждениях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Численность детей, посещающих     дошкольные учреждения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Численность педагогических работников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дошкольных  учреждений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Охват детей дошкольным образованием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учащихся в общеобразовательных школах</a:t>
                      </a: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сдавших единый государственный экзамен, от общего числа сдававших экзамен в среднем по предмету</a:t>
                      </a: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DSC08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420888"/>
            <a:ext cx="2689167" cy="201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214313" y="785813"/>
            <a:ext cx="6215062" cy="213913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учреждения здравоохранения на территории района: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ГУЗ «Забайкальская ЦРБ»;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Участковая больница в п. ст. Даурия;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населенных пунктах находятся 7 </a:t>
            </a:r>
            <a:r>
              <a:rPr lang="ru-RU" alt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alt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endParaRPr lang="ru-RU" altLang="ru-RU" sz="1300" dirty="0" smtClean="0">
              <a:solidFill>
                <a:schemeClr val="tx1"/>
              </a:solidFill>
              <a:latin typeface="Corbel (Заголовки)"/>
            </a:endParaRPr>
          </a:p>
        </p:txBody>
      </p:sp>
      <p:pic>
        <p:nvPicPr>
          <p:cNvPr id="18437" name="Содержимое 7" descr="DSC085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618635" cy="178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96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24417"/>
              </p:ext>
            </p:extLst>
          </p:nvPr>
        </p:nvGraphicFramePr>
        <p:xfrm>
          <a:off x="285750" y="2636915"/>
          <a:ext cx="5654402" cy="3384374"/>
        </p:xfrm>
        <a:graphic>
          <a:graphicData uri="http://schemas.openxmlformats.org/drawingml/2006/table">
            <a:tbl>
              <a:tblPr/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751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01.01.2025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22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коек в больницах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974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  в амбулаторно-поликлинических учреждениях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72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врачей всех специальностей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50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среднего медицинского персонала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437" name="Picture 29" descr="D:\Работа перейди на Федота)\Инвестиционный паспорт МР ЗР\crb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2905" b="11656"/>
          <a:stretch/>
        </p:blipFill>
        <p:spPr bwMode="auto">
          <a:xfrm>
            <a:off x="6372200" y="4653136"/>
            <a:ext cx="256133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967" name="Прямоугольник 1"/>
          <p:cNvSpPr>
            <a:spLocks noChangeArrowheads="1"/>
          </p:cNvSpPr>
          <p:nvPr/>
        </p:nvSpPr>
        <p:spPr bwMode="auto">
          <a:xfrm>
            <a:off x="2483768" y="245691"/>
            <a:ext cx="328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2" name="Group 1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6530964"/>
              </p:ext>
            </p:extLst>
          </p:nvPr>
        </p:nvGraphicFramePr>
        <p:xfrm>
          <a:off x="486942" y="1161665"/>
          <a:ext cx="7929562" cy="27731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2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04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01.01.2025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учреждений культурно-досугового типа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мест в зрительных залах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клубных формирований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библиотек в т.ч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филиалы библиотек </a:t>
                      </a: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памятников истории и культуры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число культурно-массовых мероприятий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003" name="Текст 5"/>
          <p:cNvSpPr txBox="1">
            <a:spLocks/>
          </p:cNvSpPr>
          <p:nvPr/>
        </p:nvSpPr>
        <p:spPr bwMode="auto">
          <a:xfrm>
            <a:off x="500063" y="5572125"/>
            <a:ext cx="36433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95" name="Picture 63" descr="D:\Работа перейди на Федота)\Инвестиционный паспорт МР ЗР\image_image_20207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29322" y="4293096"/>
            <a:ext cx="321467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97" name="Picture 65" descr="D:\Работа перейди на Федота)\Инвестиционный паспорт МР ЗР\image_image_20208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87824" y="4149081"/>
            <a:ext cx="289129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51" name="Прямоугольник 1"/>
          <p:cNvSpPr>
            <a:spLocks noChangeArrowheads="1"/>
          </p:cNvSpPr>
          <p:nvPr/>
        </p:nvSpPr>
        <p:spPr bwMode="auto">
          <a:xfrm>
            <a:off x="3857625" y="357188"/>
            <a:ext cx="179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18496" name="Picture 64" descr="D:\Работа перейди на Федота)\Инвестиционный паспорт МР ЗР\image_image_2020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4293096"/>
            <a:ext cx="271907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4" name="Picture 62" descr="D:\Работа перейди на Федота)\Инвестиционный паспорт МР ЗР\DSCF21спорт3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859"/>
          <a:stretch/>
        </p:blipFill>
        <p:spPr bwMode="auto">
          <a:xfrm>
            <a:off x="5724128" y="4437112"/>
            <a:ext cx="3118342" cy="21560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42026" name="Group 4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6825418"/>
              </p:ext>
            </p:extLst>
          </p:nvPr>
        </p:nvGraphicFramePr>
        <p:xfrm>
          <a:off x="571500" y="1285875"/>
          <a:ext cx="8001000" cy="2589216"/>
        </p:xfrm>
        <a:graphic>
          <a:graphicData uri="http://schemas.openxmlformats.org/drawingml/2006/table">
            <a:tbl>
              <a:tblPr/>
              <a:tblGrid>
                <a:gridCol w="558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01.01.2025 г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спортивных сооружений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спортивных залов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плавательных бассейнов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детских юношеских спортивных школ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занимающихся в ДЮСШ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занимающихся физической культурой и спортом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8026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498" name="Picture 66" descr="D:\Работа перейди на Федота)\Инвестиционный паспорт МР ЗР\dz1_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-1188" b="23505"/>
          <a:stretch/>
        </p:blipFill>
        <p:spPr bwMode="auto">
          <a:xfrm>
            <a:off x="3042732" y="4077072"/>
            <a:ext cx="268139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68" name="Прямоугольник 1"/>
          <p:cNvSpPr>
            <a:spLocks noChangeArrowheads="1"/>
          </p:cNvSpPr>
          <p:nvPr/>
        </p:nvSpPr>
        <p:spPr bwMode="auto">
          <a:xfrm>
            <a:off x="4214813" y="428625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pic>
        <p:nvPicPr>
          <p:cNvPr id="12" name="Picture 68" descr="D:\Работа перейди на Федота)\Инвестиционный паспорт МР ЗР\garm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36394" y="4581128"/>
            <a:ext cx="2606338" cy="20119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361591"/>
              </p:ext>
            </p:extLst>
          </p:nvPr>
        </p:nvGraphicFramePr>
        <p:xfrm>
          <a:off x="338747" y="4005064"/>
          <a:ext cx="41642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населения по полу и возрасту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01.01.2025 года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02297069"/>
              </p:ext>
            </p:extLst>
          </p:nvPr>
        </p:nvGraphicFramePr>
        <p:xfrm>
          <a:off x="3491881" y="1484784"/>
          <a:ext cx="54006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411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629"/>
            <a:ext cx="7886700" cy="80609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Количество занятых по видам деятельности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94188"/>
              </p:ext>
            </p:extLst>
          </p:nvPr>
        </p:nvGraphicFramePr>
        <p:xfrm>
          <a:off x="107504" y="332656"/>
          <a:ext cx="9433048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968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097163"/>
              </p:ext>
            </p:extLst>
          </p:nvPr>
        </p:nvGraphicFramePr>
        <p:xfrm>
          <a:off x="755650" y="1052736"/>
          <a:ext cx="7920806" cy="2493962"/>
        </p:xfrm>
        <a:graphic>
          <a:graphicData uri="http://schemas.openxmlformats.org/drawingml/2006/table">
            <a:tbl>
              <a:tblPr/>
              <a:tblGrid>
                <a:gridCol w="64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01.01.2025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3890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не занятых трудовой деятельностью граждан, ищущих работу и зарегистрированных в службе занятости,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530" name="Picture 26" descr="D:\Работа перейди на Федота)\Инвестиционный паспорт МР ЗР\rinok-trudaa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85786" y="4286256"/>
            <a:ext cx="1800225" cy="1970087"/>
          </a:xfrm>
          <a:prstGeom prst="roundRect">
            <a:avLst>
              <a:gd name="adj" fmla="val 8594"/>
            </a:avLst>
          </a:prstGeom>
          <a:solidFill>
            <a:schemeClr val="accent6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31" name="Picture 27" descr="D:\Работа перейди на Федота)\Инвестиционный паспорт МР ЗР\22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86182" y="4286256"/>
            <a:ext cx="4715321" cy="198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5082" name="Прямоугольник 1"/>
          <p:cNvSpPr>
            <a:spLocks noChangeArrowheads="1"/>
          </p:cNvSpPr>
          <p:nvPr/>
        </p:nvSpPr>
        <p:spPr bwMode="auto">
          <a:xfrm>
            <a:off x="3429000" y="428625"/>
            <a:ext cx="246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1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914566"/>
              </p:ext>
            </p:extLst>
          </p:nvPr>
        </p:nvGraphicFramePr>
        <p:xfrm>
          <a:off x="827584" y="1428750"/>
          <a:ext cx="7416824" cy="2721065"/>
        </p:xfrm>
        <a:graphic>
          <a:graphicData uri="http://schemas.openxmlformats.org/drawingml/2006/table">
            <a:tbl>
              <a:tblPr/>
              <a:tblGrid>
                <a:gridCol w="327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родившихся, чел.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8,70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8,70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1" name="Содержимое 2"/>
          <p:cNvSpPr txBox="1">
            <a:spLocks/>
          </p:cNvSpPr>
          <p:nvPr/>
        </p:nvSpPr>
        <p:spPr bwMode="auto">
          <a:xfrm>
            <a:off x="77298" y="1000125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района (на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01.01.2025 года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чел. </a:t>
            </a:r>
          </a:p>
        </p:txBody>
      </p:sp>
      <p:pic>
        <p:nvPicPr>
          <p:cNvPr id="20506" name="Picture 27" descr="D:\Работа перейди на Федота)\Инвестиционный паспорт МР ЗР\ff707bab6f62f7eb0110710bccbc694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41963" y="4512012"/>
            <a:ext cx="2634792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7" name="Picture 28" descr="D:\Работа перейди на Федота)\Инвестиционный паспорт МР ЗР\13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1337" y="4512012"/>
            <a:ext cx="2515438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8" name="Picture 29" descr="D:\Работа перейди на Федота)\Инвестиционный паспорт МР ЗР\pic_05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3668" y="4512012"/>
            <a:ext cx="2590289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590" name="Прямоугольник 1"/>
          <p:cNvSpPr>
            <a:spLocks noChangeArrowheads="1"/>
          </p:cNvSpPr>
          <p:nvPr/>
        </p:nvSpPr>
        <p:spPr bwMode="auto">
          <a:xfrm>
            <a:off x="3429000" y="357188"/>
            <a:ext cx="240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7931150" cy="61436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дамы и господа!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Приветствую Вас от имени Администрации Забайкальского муниципального округа и приглашаю к взаимовыгодному сотрудничеству на приграничной территории.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округ имеет выгодное расположение, позволяющее развивать международный и внутренний туризм. Расширение ОАО «РЖД», развитие станции Забайкальск – в рамках проекта в соответствии с Генеральной схемой развития станции Забайкальск запланированы реконструкция сортировочной системы, строительство выставочного парка, реконструкция путей парка «Б», развитие вокзального комплекса – развитие международных отношений с соседним Китаем во многом расширяет возможности и перспективы вложения средств и реализации планов.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Мы приглашаем деловых людей, инвесторов для ведения бизнеса, в том числе с использованием сельскохозяйственного, минерально-сырьевого, природного потенциала</a:t>
            </a:r>
            <a:r>
              <a:rPr lang="en-US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-755650" y="5876925"/>
            <a:ext cx="9144000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уважением,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Забайкальского муниципального округа</a:t>
            </a:r>
            <a:endParaRPr lang="ru-RU" alt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Мочалов</a:t>
            </a:r>
            <a:endParaRPr lang="ru-RU" alt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821737" cy="216024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Забайкальского муниципального округа осуществляют деятельность филиалы: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«Сбербанк России»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«ВТБ 24» (пгт. Забайкальск); 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«Азиатско-тихоокеанский банк» (пгт. Забайкальск);</a:t>
            </a:r>
          </a:p>
        </p:txBody>
      </p:sp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6964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 – КРЕДИТНЫЕ УЧРЕЖДЕНИЯ</a:t>
            </a:r>
          </a:p>
        </p:txBody>
      </p:sp>
      <p:pic>
        <p:nvPicPr>
          <p:cNvPr id="24582" name="Picture 6" descr="C:\Users\Пользователь\Desktop\ччафы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4509120"/>
            <a:ext cx="2214204" cy="1502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3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47864" y="4725144"/>
            <a:ext cx="216024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5" name="Picture 9" descr="C:\Users\Пользователь\Desktop\чсмпчсмч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940152" y="5011873"/>
            <a:ext cx="2304256" cy="1500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defTabSz="914400" eaLnBrk="1" hangingPunct="1">
              <a:lnSpc>
                <a:spcPct val="100000"/>
              </a:lnSpc>
            </a:pPr>
            <a:r>
              <a:rPr lang="ru-RU" altLang="ru-RU" sz="2800" b="1" spc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800" b="1" spc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6858000" cy="617822"/>
          </a:xfrm>
        </p:spPr>
        <p:txBody>
          <a:bodyPr>
            <a:normAutofit fontScale="62500" lnSpcReduction="20000"/>
          </a:bodyPr>
          <a:lstStyle/>
          <a:p>
            <a:pPr lvl="0" algn="ctr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собственных доходов </a:t>
            </a:r>
          </a:p>
          <a:p>
            <a:pPr lvl="0" algn="ctr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 за </a:t>
            </a:r>
            <a:r>
              <a:rPr lang="ru-RU" altLang="ru-RU" sz="3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3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50278218"/>
              </p:ext>
            </p:extLst>
          </p:nvPr>
        </p:nvGraphicFramePr>
        <p:xfrm>
          <a:off x="395536" y="1397000"/>
          <a:ext cx="8136904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87157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1045_w640_h640_kirp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941168"/>
            <a:ext cx="2160242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4" name="Прямоугольник 10"/>
          <p:cNvSpPr>
            <a:spLocks noChangeArrowheads="1"/>
          </p:cNvSpPr>
          <p:nvPr/>
        </p:nvSpPr>
        <p:spPr bwMode="auto">
          <a:xfrm>
            <a:off x="611560" y="1268760"/>
            <a:ext cx="547260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составе обрабатывающих производств произведено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продукции: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483,16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тонн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хлеба и хлебобулочных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изделий, кондитерских изделий;</a:t>
            </a:r>
          </a:p>
          <a:p>
            <a:pPr marL="285750" indent="-285750">
              <a:buFontTx/>
              <a:buChar char="-"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7,7 тонн макаронных изделий, колбасных изделий, мясных полуфабрикатов.</a:t>
            </a:r>
          </a:p>
          <a:p>
            <a:pPr marL="285750" indent="-285750">
              <a:buFontTx/>
              <a:buChar char="-"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0,015 тонн сыров и сырных продуктов. </a:t>
            </a:r>
            <a:endParaRPr lang="ru-RU" alt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производители: ИП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Данилова, ИП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Элизбарян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ИП Касумов, ИП Станчу, ИП Бронников.</a:t>
            </a:r>
          </a:p>
          <a:p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Издательская и полиграфическая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деятельность- 0,967 млн. руб.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Производитель- АУ «Забайкальский информационный центр»</a:t>
            </a:r>
          </a:p>
          <a:p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Аюшиев Ч\Рабочий стол\35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3140968"/>
            <a:ext cx="216024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4" descr="C:\Documents and Settings\Аюшиев Ч\Рабочий стол\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89492" y="1174237"/>
            <a:ext cx="2557706" cy="17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667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82010"/>
              </p:ext>
            </p:extLst>
          </p:nvPr>
        </p:nvGraphicFramePr>
        <p:xfrm>
          <a:off x="683568" y="4005064"/>
          <a:ext cx="5585246" cy="23762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08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822,59</a:t>
                      </a:r>
                    </a:p>
                  </a:txBody>
                  <a:tcPr marL="51313" marR="51313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</a:p>
                  </a:txBody>
                  <a:tcPr marL="51313" marR="51313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пищевых продуктов, включая напитки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56,85</a:t>
                      </a:r>
                    </a:p>
                  </a:txBody>
                  <a:tcPr marL="51313" marR="51313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51313" marR="51313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8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Целлюлозно-бумажное производство, издательская и полиграфическая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0,967</a:t>
                      </a: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189" name="Прямоугольник 2"/>
          <p:cNvSpPr>
            <a:spLocks noChangeArrowheads="1"/>
          </p:cNvSpPr>
          <p:nvPr/>
        </p:nvSpPr>
        <p:spPr bwMode="auto">
          <a:xfrm>
            <a:off x="1533525" y="465138"/>
            <a:ext cx="610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8" descr="C:\Users\Анна\Desktop\стенд на презентацию района\102_PANA\P102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41372"/>
            <a:ext cx="1857388" cy="15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9" descr="C:\Users\Анна\Desktop\стенд на презентацию района\102_PANA\P102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25" y="4730281"/>
            <a:ext cx="2346028" cy="19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17" descr="C:\Users\Анна\Desktop\стенд на презентацию района\102_PANA\P102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2" y="2928934"/>
            <a:ext cx="2030364" cy="19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Рисунок 19" descr="C:\Users\Анна\Desktop\стенд на презентацию района\102_PANA\P102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1987279" cy="198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267744" y="692696"/>
          <a:ext cx="4968899" cy="51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38" name="Picture 14" descr="D:\Работа перейди на Федота)\Инвестиционный паспорт МР ЗР\инвест.паспорт\Данилолва\фото 1 - 0002.jpg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19841" t="10648" r="11834" b="56951"/>
          <a:stretch/>
        </p:blipFill>
        <p:spPr bwMode="auto">
          <a:xfrm>
            <a:off x="2143108" y="928670"/>
            <a:ext cx="2119481" cy="13891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40" name="Picture 16" descr="D:\Работа перейди на Федота)\Инвестиционный паспорт МР ЗР\инвест.паспорт\вика\фото\CIMG0889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4500562" y="928670"/>
            <a:ext cx="1999926" cy="1387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57438" y="357188"/>
            <a:ext cx="47259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</a:p>
        </p:txBody>
      </p:sp>
      <p:graphicFrame>
        <p:nvGraphicFramePr>
          <p:cNvPr id="5022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64728"/>
              </p:ext>
            </p:extLst>
          </p:nvPr>
        </p:nvGraphicFramePr>
        <p:xfrm>
          <a:off x="2700338" y="2420888"/>
          <a:ext cx="5544070" cy="4032449"/>
        </p:xfrm>
        <a:graphic>
          <a:graphicData uri="http://schemas.openxmlformats.org/drawingml/2006/table">
            <a:tbl>
              <a:tblPr/>
              <a:tblGrid>
                <a:gridCol w="4319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торговли, млн. рублей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4287,04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питания, млн. рублей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119,63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224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розничной торговли и общественного питания, единиц: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Специализированные 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Специализированные непродовольственные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Минимаркеты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 Супермаркеты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Магазины 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дискаунтеры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 Прочие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Павильоны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Палатки, киоски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Аптечные магазины, киоски и пункты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Общедоступные столовые, закусочные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Рестораны, кафе, бары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90661"/>
              </p:ext>
            </p:extLst>
          </p:nvPr>
        </p:nvGraphicFramePr>
        <p:xfrm>
          <a:off x="395536" y="836712"/>
          <a:ext cx="8353052" cy="54005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2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предприятия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выпускаемой продукции/ оказываемые услуги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 предприятия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Забайкальск ОАО «РЖД»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Железнодорожные перевозки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Забайкальский район, ул. Железнодорожная, 1, Тел.: 8 (30251) 6-54-20, 6-57-95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Читаэнергосбыт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Выработка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теплоэнергии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теплоснабжение, водоснабжение, водоотведение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край,  Забайкальский район, пгт. Забайкальск ул. Железнодорожная  д. 15.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(30251)  3-16-07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«Почта России»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Краснокаменского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почтамта ОПС «Забайкальск»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Почтовая связь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(30251) 2-15-82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Ростелеком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Электросвязь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(30251) 2-13-75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Забайкальское РЭС филиала ПАО «МРСК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Сибири-Читаэнерго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Забайкальский район, пгт. Забайкальск, ул. Энергетиков,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(30251) 2-25-14, 3-22-21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Борзинская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дистанция энергоснабжения РЭС станции Забайкальск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Забайкальский район, пгт. Забайкальск , тел.: 8 (30251) 6-53-92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7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Олерон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Утилизация и захоронение твердых бытовых отходов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672000, Забайкальский край, город Чита, ул. Ленина, д. 55.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горячей линии (звонок бесплатный с любого номера) - 8 (800)-350-49-71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Предварительная запись по телефону: 83022-21-78-71.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dirty="0"/>
          </a:p>
        </p:txBody>
      </p:sp>
      <p:sp>
        <p:nvSpPr>
          <p:cNvPr id="28717" name="Rectangle 49"/>
          <p:cNvSpPr>
            <a:spLocks noChangeArrowheads="1"/>
          </p:cNvSpPr>
          <p:nvPr/>
        </p:nvSpPr>
        <p:spPr bwMode="auto">
          <a:xfrm>
            <a:off x="1428750" y="142875"/>
            <a:ext cx="659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СИСТЕМООБРАЗУЮЩИЕ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6"/>
          <p:cNvSpPr txBox="1">
            <a:spLocks noChangeArrowheads="1"/>
          </p:cNvSpPr>
          <p:nvPr/>
        </p:nvSpPr>
        <p:spPr bwMode="auto">
          <a:xfrm>
            <a:off x="2357438" y="2857500"/>
            <a:ext cx="411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категорий:</a:t>
            </a:r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9867"/>
              </p:ext>
            </p:extLst>
          </p:nvPr>
        </p:nvGraphicFramePr>
        <p:xfrm>
          <a:off x="357188" y="3286125"/>
          <a:ext cx="8462962" cy="1239763"/>
        </p:xfrm>
        <a:graphic>
          <a:graphicData uri="http://schemas.openxmlformats.org/drawingml/2006/table">
            <a:tbl>
              <a:tblPr/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01.01.2025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2347,00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960,00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788,8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243" name="TextBox 12"/>
          <p:cNvSpPr txBox="1">
            <a:spLocks noChangeArrowheads="1"/>
          </p:cNvSpPr>
          <p:nvPr/>
        </p:nvSpPr>
        <p:spPr bwMode="auto">
          <a:xfrm>
            <a:off x="2214563" y="4500563"/>
            <a:ext cx="4635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хозяйствах всех категорий насчитывается: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3792"/>
              </p:ext>
            </p:extLst>
          </p:nvPr>
        </p:nvGraphicFramePr>
        <p:xfrm>
          <a:off x="357188" y="4857750"/>
          <a:ext cx="8462962" cy="1828800"/>
        </p:xfrm>
        <a:graphic>
          <a:graphicData uri="http://schemas.openxmlformats.org/drawingml/2006/table">
            <a:tbl>
              <a:tblPr/>
              <a:tblGrid>
                <a:gridCol w="595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01.01.2025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16587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6530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5803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Picture 10" descr="DSC02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609449" cy="120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DSC06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426" y="1779839"/>
            <a:ext cx="1587196" cy="118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3" descr="DSC06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8379" y="1606220"/>
            <a:ext cx="1700675" cy="12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726" name="Picture 54" descr="D:\Работа перейди на Федота)\Инвестиционный паспорт МР ЗР\shp_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143768" y="571480"/>
            <a:ext cx="1701461" cy="119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44" name="Прямоугольник 1"/>
          <p:cNvSpPr>
            <a:spLocks noChangeArrowheads="1"/>
          </p:cNvSpPr>
          <p:nvPr/>
        </p:nvSpPr>
        <p:spPr bwMode="auto">
          <a:xfrm>
            <a:off x="1928813" y="500063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8722" name="Rectangle 58"/>
          <p:cNvSpPr>
            <a:spLocks noChangeArrowheads="1"/>
          </p:cNvSpPr>
          <p:nvPr/>
        </p:nvSpPr>
        <p:spPr bwMode="auto">
          <a:xfrm>
            <a:off x="2195513" y="1268413"/>
            <a:ext cx="4176712" cy="1384995"/>
          </a:xfrm>
          <a:prstGeom prst="rect">
            <a:avLst/>
          </a:prstGeom>
          <a:noFill/>
          <a:ln w="95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занимаются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сельхозпредприятия;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крестьянско-фермерских хозяйств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Char char="-"/>
              <a:defRPr/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индивидуальных предпринимателя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1285 личных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подсобных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хозяйства.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71813" y="500063"/>
            <a:ext cx="3529012" cy="3571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54280" name="TextBox 11"/>
          <p:cNvSpPr txBox="1">
            <a:spLocks noChangeArrowheads="1"/>
          </p:cNvSpPr>
          <p:nvPr/>
        </p:nvSpPr>
        <p:spPr bwMode="auto">
          <a:xfrm>
            <a:off x="500062" y="857250"/>
            <a:ext cx="810438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предприятия, осуществляющие строительные и ремонтные работы на территории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Забайкальского муниципального округа: </a:t>
            </a:r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ОАО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«РЖД» – комплексная реконструкция Забайкальской железной дороги; </a:t>
            </a:r>
            <a:endParaRPr lang="ru-RU" alt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ПАО «МРСК Сибири-Читаэнерго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- строительство электролиний</a:t>
            </a:r>
          </a:p>
          <a:p>
            <a:pPr algn="just">
              <a:buFont typeface="Arial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«Забайкальский зерновой терминал»</a:t>
            </a:r>
          </a:p>
          <a:p>
            <a:pPr algn="just">
              <a:buFont typeface="Arial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«Континент плюс»</a:t>
            </a:r>
          </a:p>
          <a:p>
            <a:pPr algn="just"/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1194691" y="2381013"/>
            <a:ext cx="6715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Объемы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строительства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2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1458"/>
              </p:ext>
            </p:extLst>
          </p:nvPr>
        </p:nvGraphicFramePr>
        <p:xfrm>
          <a:off x="500062" y="3212976"/>
          <a:ext cx="8320980" cy="20842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4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Введено в  эксплуатацию зданий жилого назначения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231,5 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обеспеченность населения жильем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25,03 кв.м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благоустроенным и частично благоустроенным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15,26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3"/>
          <p:cNvSpPr>
            <a:spLocks noChangeArrowheads="1"/>
          </p:cNvSpPr>
          <p:nvPr/>
        </p:nvSpPr>
        <p:spPr bwMode="auto">
          <a:xfrm>
            <a:off x="142875" y="1214438"/>
            <a:ext cx="8715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электросвязи на территории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Забайкальский филиал  ПАО «Ростелеком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ООО «ТТК-связь».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сотовой связи оказывают компании МТС,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МегаФон, Йота, Билайн.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Сотовая связь работает в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населенных пунктах, включая районный центр.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почтовой связи оказывают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стационарных отделений почтовой связи УФПС Забайкальского края – филиала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«Почта России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D:\Работа перейди на Федота)\Инвестиционный паспорт МР ЗР\pochta_rossii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2926" y="4653136"/>
            <a:ext cx="3070962" cy="167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1" name="Picture 3" descr="D:\Работа перейди на Федота)\Инвестиционный паспорт МР ЗР\1224513382_internet-explorer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563888" y="4589636"/>
            <a:ext cx="2037020" cy="211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2" name="Picture 4" descr="D:\Работа перейди на Федота)\Инвестиционный паспорт МР ЗР\stremitelnoe-razvitie-sotovoj-svyazi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00908" y="4661055"/>
            <a:ext cx="3080978" cy="164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2571750" y="571500"/>
            <a:ext cx="392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70530"/>
              </p:ext>
            </p:extLst>
          </p:nvPr>
        </p:nvGraphicFramePr>
        <p:xfrm>
          <a:off x="244554" y="2648046"/>
          <a:ext cx="8675687" cy="1462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4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населения: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7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телевизионным вещанием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7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радиовещанием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63,9 %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0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квартирных телефонных аппаратов сети общего пользования на 1000 человек населения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1427 шт.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01063" cy="6477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500" b="1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  МАЛОГО   ПРЕДПРИНИМАТЕЛЬСТВА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subTitle" idx="1"/>
          </p:nvPr>
        </p:nvSpPr>
        <p:spPr bwMode="auto">
          <a:xfrm>
            <a:off x="431825" y="1268760"/>
            <a:ext cx="8208912" cy="4128045"/>
          </a:xfrm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Забайкальском муниципальном округе действует программа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в муниципальном районе»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(2020 - 2027 г.г.)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ru-RU" altLang="ru-RU" sz="2100" b="1" i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altLang="ru-RU" sz="21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Программой </a:t>
            </a:r>
            <a:r>
              <a:rPr lang="ru-RU" altLang="ru-RU" sz="21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предусмотрены: 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ru-RU" altLang="ru-RU" sz="2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поддержка;	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имущественная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информационная и консультационная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подготовки, переподготовки и повышения квалификации 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кадров;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инноваций и промышленного производства;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ремесленничества;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МСП, осуществляющих сельскохозяйственную деятельность.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55504"/>
              </p:ext>
            </p:extLst>
          </p:nvPr>
        </p:nvGraphicFramePr>
        <p:xfrm>
          <a:off x="234596" y="980727"/>
          <a:ext cx="8729892" cy="52681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28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2020-2027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83412,7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294,1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631,8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(2020-2027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11216,7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(2020-2027 годы)"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район»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2020-2027 годы"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96340,2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43581,3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684,6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1164,6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7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50189,9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8"/>
          <p:cNvSpPr>
            <a:spLocks noGrp="1"/>
          </p:cNvSpPr>
          <p:nvPr>
            <p:ph type="body" sz="half" idx="1"/>
          </p:nvPr>
        </p:nvSpPr>
        <p:spPr bwMode="auto">
          <a:xfrm>
            <a:off x="214313" y="857250"/>
            <a:ext cx="8677275" cy="24288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земли Забайкальской примечательна событиями, истоки которых сегодня кроются далеко за пределами очерченных границ, для которого 2017 год в соответствии с Указом Президиума Верховного Совета РСФСР  «Об образовании Забайкальского района» от 30 декабря 1966 года стал годом 50-летнего юбилея.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началось все с 1900-х годов. Основание посёлка относится к периоду постройки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Кайдаловской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ветки Сибирской магистрали. Это был разъезд №86. Было здесь только служебное помещение и два жилых дома путейцев. Разъезд предназначался как раздельный пункт для обеспечения необходимой пропускной способности железнодорожного участка, но железнодорожное хозяйство особого развития не получило, так как основная работа по приёмке и обработке поездов проводилась на ст. Маньчжурия. Дальнейшая судьба разъезда определялась пограничным положением и состоянием советско-китайских отношений.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D:\Работа перейди на Федота)\Инвестиционный паспорт МР ЗР\sib_302_pics_sib_302_02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4282" y="3714752"/>
            <a:ext cx="4221889" cy="250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8" descr="zab_ch666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7752" y="3714752"/>
            <a:ext cx="4104456" cy="247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743408" y="285750"/>
            <a:ext cx="6162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ЗАБАЙКАЛЬСКОГО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7" descr="ba5164c22f5b4cccb61224970d71524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89536" y="5140724"/>
            <a:ext cx="2893269" cy="167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89547"/>
              </p:ext>
            </p:extLst>
          </p:nvPr>
        </p:nvGraphicFramePr>
        <p:xfrm>
          <a:off x="251520" y="1052736"/>
          <a:ext cx="8640960" cy="5587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район»(2020-2027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198331,4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(2020-2027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507252,0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(2020-2027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43788,3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2020-2027гг."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16763,4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района «Забайкальский район» на 2020-2027 годы»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 рынков сельскохозяйственной продукции, сырья и продовольствия (2020-2027 годы)»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138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260648"/>
            <a:ext cx="8677275" cy="7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ТЕРИТОРИИ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ЗАБАЙКАЛЬСКОГО МУНИЦИПАЛЬНОГО ОКРУГА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8266"/>
              </p:ext>
            </p:extLst>
          </p:nvPr>
        </p:nvGraphicFramePr>
        <p:xfrm>
          <a:off x="299986" y="1052737"/>
          <a:ext cx="8390706" cy="56886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39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0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2020-2027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(2020-2027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(2020-2027 годы)"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район»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2020-2027 годы"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«Экономическое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7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188640"/>
            <a:ext cx="8677275" cy="8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ТЕРИТОРИИ ЗАБАЙКАЛЬСКОГО МУНИЦИПАЛЬНОГО ОКРУГА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261754"/>
              </p:ext>
            </p:extLst>
          </p:nvPr>
        </p:nvGraphicFramePr>
        <p:xfrm>
          <a:off x="197753" y="1000125"/>
          <a:ext cx="8784976" cy="574793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8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табакокурению в муниципальном районе «Забайкальский район» 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район»(2020-2027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(2020-2027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(2020-2027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2027гг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2020-2027 годы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0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0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кадрового потенциала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системы образования в муниципальном районе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«Забайкальский район»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00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района «Забайкальский район»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 системы профилактики и комплексного сопровождения воспитанников и обучающихся муниципального района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«Забайкальский район»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</a:t>
            </a:r>
            <a:endParaRPr lang="ru-RU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79469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Реализуемые на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территории</a:t>
            </a:r>
          </a:p>
          <a:p>
            <a:pPr lvl="0" indent="45085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Забайкальского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32222"/>
              </p:ext>
            </p:extLst>
          </p:nvPr>
        </p:nvGraphicFramePr>
        <p:xfrm>
          <a:off x="251520" y="1700808"/>
          <a:ext cx="8712967" cy="473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930"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инвестиционного проекта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"Забайкальский зерновой терминал"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Р-Н ЗАБАЙКАЛЬСКИЙ, ПГТ ЗАБАЙКАЛЬСК, ТЕР. 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ЗАБАЙКАЛЬЕ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536150931 ОГРН 1157536002403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ОРЛОВ АНДРЕЙ ЮРЬЕВИЧ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"МТ Забайкальск"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"Оборудование универсального комплекса транспортной инфраструктуры для перевалки и хранения сжиженного природного газа и прочих грузов"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Р-Н ЗАБАЙКАЛЬСКИЙ, ПГТ ЗАБАЙКАЛЬСК, УЛ. 1 МАЯ, Д.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СТР. 1, ОФИС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7505009008 ОГРН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1197536006425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ДИРЕКТОР ГЛАДКОВ ДЕНИС ВЛАДИМИРОВИЧ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1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Континент "Организация многофункционального центра включающего в себя испытательную лабораторию, станцию технического обслуживания, сервисный центр и пункт технического осмотра в пгт. Забайкальск на территории опережающего социально-экономического развития «Забайкалье»"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М.Р-Н ЗАБАЙКАЛЬСКИЙ,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 ЗАБАЙКАЛЬСК, ТЕР. ТОР ЗАБАЙКАЛЬЕ, З/У 3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7505006342 ОГРН 1117505000315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 ВАЛЕРИЙ СЕРГЕЕВИЧ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Континент "Организация таможенного склада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М.Р-Н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 ЗАБАЙКАЛЬСК, ТЕР. ТОР ЗАБАЙКАЛЬЕ, З/У 3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7505006342 ОГРН 1117505000315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 ВАЛЕРИЙ СЕРГЕЕВИЧ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Юнигрин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Пауэр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"Строительство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Абагайтуйской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солнечной электростанции совокупной мощностью 120 МВт"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117342, Г.МОСКВА, УЛ. ПРОФСОЮЗНАЯ, Д. 65, К. 1, ЭТАЖ 14 ПОМ XL, КОМ 7.06            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9728014083 ОГРН 1207700362100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ШУТКИН ОЛЕГ ИГОРЕВИЧ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"Терминал Забайкальск"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"Строительство контейнерного терминала Забайкальск"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М.Р-Н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 ЗАБАЙКАЛЬСК, ТЕР. ТОР ЗАБАЙКАЛЬЕ, З/У 4   ИНН 7536184419 ОГРН 1207500006427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ДИРЕКТОР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 ПЕТРОВИЧ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2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079408"/>
              </p:ext>
            </p:extLst>
          </p:nvPr>
        </p:nvGraphicFramePr>
        <p:xfrm>
          <a:off x="251520" y="476674"/>
          <a:ext cx="8712967" cy="61206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801"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инвестиционного проекта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0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"РЖД Бизнес Актив-Забайкальск"                     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"Строительство контейнерного ж/д терминала Забайкальск-Маньчжурия"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672015, ЗАБАЙКАЛЬСКИЙ КРАЙ, Г.О. ГОРОД ЧИТА, Г ЧИТА, ТРАКТ АГИНСКИЙ, ВЛД. 28, СТР. 15                                                                      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7500013770 ОГРН 1237500006226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БОТАНИН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0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ЗТГ Инвест "Забайкальский терминал логистики и сервиса"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М.Р-Н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 ЗАБАЙКАЛЬСК, ТЕР. ТОР ЗАБАЙКАЛЬЕ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7505008283 ОГРН 1167536053981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ДМИТРИЕВ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6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"Три медведя"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«Организация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продукции зерновых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масличных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 и картофеля»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672042, ЗАБАЙКАЛЬСКИЙ КРАЙ, Г.О. ГОРОД ЧИТА, Г ЧИТА, ПРОЕЗД АВТОМОБИЛЬНЫЙ, Д. 45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7536152897 ОГРН 1157536004416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ИВАНЦОВА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НАТАЛЬЯ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0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"РИК-2"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"Создание комплексного транспортно-логистического центра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Евросиб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-Мациевская"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197046, Г.САНКТ-ПЕТЕРБУРГ, ВН.ТЕР.Г. МУНИЦИПАЛЬНЫЙ ОКРУГ ПОСАДСКИЙ, УЛ МИЧУРИНСКАЯ, Д. 6, ЛИТЕРА Б, ПОМЕЩ. 3-Н,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ОФ.23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7813661049 ОГРН 1227800023714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ШНАЙДТ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ВИТАЛИЙ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ЭМИЛЬЕВИЧ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0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СЗ "ТСД Развитие"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"Международный жилой квартал 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пгт.Забайкальск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690089, ПРИМОРСКИЙ КРАЙ, Г.О. ВЛАДИВОСТОКСКИЙ, Г ВЛАДИВОСТОК, УЛ ДНЕПРОВСКАЯ, ЗД. 107, ОФИС 4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2543166718 ОГРН 1222500015319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КУНИЦКИЙ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ЕВГЕНИЙ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60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"Тамарикс"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"Организация предприятия "Создание логистических центров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Забайкальском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194292, Г.САНКТ-ПЕТЕРБУРГ, ПР-КТ КУЛЬТУРЫ,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Д.40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ЛИТЕР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7811527560 ОГРН 1127847402880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ГАНИН ИГОРЬ НИКОЛАЕВИЧ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7825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122482"/>
              </p:ext>
            </p:extLst>
          </p:nvPr>
        </p:nvGraphicFramePr>
        <p:xfrm>
          <a:off x="251520" y="332656"/>
          <a:ext cx="8712967" cy="2361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930"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инвестиционного проекта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"Контейнерный терминал Забайкальск"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"Создание и дальнейшая эксплуатация Транспортно-логистического центра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"Зерно +")"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М.Р-Н ЗАБАЙКАЛЬСКИЙ,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ЗАБАЙКАЛЬСК, УЛ КОМСОМОЛЬСКАЯ, ЗД.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ПОМЕЩ.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7500003210 ОГРН 1227500002674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ГРАДОВ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ГолдГеоПром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"Жилой микрорайон "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Эверест«</a:t>
                      </a:r>
                    </a:p>
                    <a:p>
                      <a:pPr algn="just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672038, ЗАБАЙКАЛЬСКИЙ КРАЙ, Г. ЧИТА, МКР КАШТАКСКИЙ, Д.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7536170310 ОГРН 1187536001256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ТЮТЮННИК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ОЛЕГОВИЧ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ГолдГеоПром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"Жилой микрорайон "Южный порт"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672038, ЗАБАЙКАЛЬСКИЙ КРАЙ, Г. ЧИТА, МКР КАШТАКСКИЙ, Д. 1                                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7536170310 ОГРН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1187536001256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ДИРЕКТОР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ТЮТЮННИК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ОЛЕГОВИЧ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337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проекты, планируемые к реализации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64778"/>
              </p:ext>
            </p:extLst>
          </p:nvPr>
        </p:nvGraphicFramePr>
        <p:xfrm>
          <a:off x="179512" y="2276872"/>
          <a:ext cx="8496944" cy="177333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Инвестиционный проект «Строительство распределительного грузового складского комплекса в пгт. Забайкальск»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8985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1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107497"/>
              </p:ext>
            </p:extLst>
          </p:nvPr>
        </p:nvGraphicFramePr>
        <p:xfrm>
          <a:off x="467544" y="1196752"/>
          <a:ext cx="8352928" cy="47464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41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 собственными силами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879,45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486,9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509,9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534,4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57,7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- всего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4514,55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1927,94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2427,97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38,40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51,09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120,25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4,646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4,914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4,972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5,089</a:t>
                      </a: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 тыс. человек населения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391,7</a:t>
                      </a:r>
                    </a:p>
                  </a:txBody>
                  <a:tcPr marL="68578" marR="6857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392,1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392,5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394,0</a:t>
                      </a: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4874" name="Rectangle 49"/>
          <p:cNvSpPr>
            <a:spLocks noChangeArrowheads="1"/>
          </p:cNvSpPr>
          <p:nvPr/>
        </p:nvSpPr>
        <p:spPr bwMode="auto">
          <a:xfrm>
            <a:off x="1214438" y="354114"/>
            <a:ext cx="716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2" name="Group 1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854803"/>
              </p:ext>
            </p:extLst>
          </p:nvPr>
        </p:nvGraphicFramePr>
        <p:xfrm>
          <a:off x="611560" y="476673"/>
          <a:ext cx="8208913" cy="525658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02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(плановые значения показателей)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4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6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введенная в действие за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3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предоставленных для строительства в расчете на 10 тыс.человек населения, всего</a:t>
                      </a: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гектаров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84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20,52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105071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108899</a:t>
                      </a:r>
                    </a:p>
                  </a:txBody>
                  <a:tcPr marL="68578" marR="6857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117196</a:t>
                      </a:r>
                    </a:p>
                  </a:txBody>
                  <a:tcPr marL="68578" marR="6857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126320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Забайкальского муниципального округа Забайкальского края</a:t>
            </a:r>
            <a:endParaRPr lang="en-US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674650, Забайкальский край,</a:t>
            </a:r>
            <a:b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район, пгт. Забайкальск, ул. Красноармейская, 40-а,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zabaikalsk-40@mail.ru</a:t>
            </a:r>
            <a:endParaRPr lang="ru-RU" altLang="ru-RU" sz="20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Мочалов Александр Владимирович  - Глава Забайкальского муниципального округа.</a:t>
            </a:r>
            <a:endParaRPr lang="en-US" alt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8-30(251)-2-22-64, 2-29-53</a:t>
            </a:r>
            <a:b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8-30(251)-2-29-53</a:t>
            </a:r>
            <a:endParaRPr lang="en-US" alt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sz="15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19" y="1074312"/>
            <a:ext cx="6858048" cy="54978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674" name="WordArt 11"/>
          <p:cNvSpPr>
            <a:spLocks noChangeArrowheads="1" noChangeShapeType="1" noTextEdit="1"/>
          </p:cNvSpPr>
          <p:nvPr/>
        </p:nvSpPr>
        <p:spPr bwMode="auto">
          <a:xfrm>
            <a:off x="571500" y="3571875"/>
            <a:ext cx="242887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Населенные пункты: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г. т.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Забайкальск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с. Абагайтуй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Билитуй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Даурия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Красный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Великан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Арабатук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Семиозерье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Степной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Харанор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н. п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Рудник-Абагайтуй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411413" y="1052513"/>
          <a:ext cx="576098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451955" y="500063"/>
            <a:ext cx="6717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Забайкальского муниципального округа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забкрай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41417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2627784" y="692696"/>
          <a:ext cx="396653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Текст 12"/>
          <p:cNvSpPr>
            <a:spLocks noGrp="1"/>
          </p:cNvSpPr>
          <p:nvPr>
            <p:ph type="body" sz="half" idx="2"/>
          </p:nvPr>
        </p:nvSpPr>
        <p:spPr>
          <a:xfrm>
            <a:off x="5170740" y="3643314"/>
            <a:ext cx="3973260" cy="2592388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Климат: резко континентальный.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Безморозный период: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– 100 дней.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температура июля в полдень: +22 - +25 градусов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максимум температур: +38 - +40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из абсолютных годовых минимумов: -47 - -49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минимум: -55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/>
          </a:p>
        </p:txBody>
      </p:sp>
      <p:sp>
        <p:nvSpPr>
          <p:cNvPr id="29700" name="Текст 12"/>
          <p:cNvSpPr txBox="1">
            <a:spLocks/>
          </p:cNvSpPr>
          <p:nvPr/>
        </p:nvSpPr>
        <p:spPr bwMode="auto">
          <a:xfrm>
            <a:off x="285750" y="3214688"/>
            <a:ext cx="25209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северо-западе граничит с Монголией на протяжении 46,6 км и на юге с Китайской Народной Республикой – 123,7 км. 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2143125" y="428625"/>
            <a:ext cx="538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4725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Забайкальский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округ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– поселок городского типа Забайкальск</a:t>
            </a:r>
          </a:p>
          <a:p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= 5 253,6 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км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3071813"/>
            <a:ext cx="363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zemlia1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4345" y="2665382"/>
            <a:ext cx="4297444" cy="25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285750" y="5226050"/>
            <a:ext cx="8651875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i="1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i="0" dirty="0" smtClean="0">
                <a:latin typeface="Times New Roman" pitchFamily="18" charset="0"/>
                <a:cs typeface="Times New Roman" pitchFamily="18" charset="0"/>
              </a:rPr>
              <a:t>Лесные ресурсы отсутствуют.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В округе господствует 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степь, которая лишь в долинах рек и обширных понижениях сменяется лугами. </a:t>
            </a:r>
            <a:endParaRPr lang="ru-RU" sz="1600" b="1" i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разнотравно-злаковые, пижмово-разнотравные, злаково-пижмово-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хлебковые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Луга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вострецовые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, ячменные и 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пикульниково-остепненные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i="0" dirty="0" smtClean="0">
              <a:solidFill>
                <a:schemeClr val="accent1">
                  <a:lumMod val="40000"/>
                  <a:lumOff val="60000"/>
                </a:schemeClr>
              </a:solidFill>
              <a:latin typeface="Corbel (Заголовки)"/>
              <a:cs typeface="Times New Roman" panose="02020603050405020304" pitchFamily="18" charset="0"/>
            </a:endParaRPr>
          </a:p>
        </p:txBody>
      </p:sp>
      <p:pic>
        <p:nvPicPr>
          <p:cNvPr id="8200" name="Picture 9" descr="C:\Users\suslina_o\Desktop\argu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6314" y="857232"/>
            <a:ext cx="4011674" cy="21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86250" y="3500438"/>
            <a:ext cx="4608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Запасы воды: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скважины чистой природной питьевой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воды в 4 км от  села Харанор;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подземные воды, река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Аргунь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eaLnBrk="0" hangingPunct="0"/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Капчилский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Бугутурский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участки.</a:t>
            </a:r>
          </a:p>
          <a:p>
            <a:pPr indent="450850" eaLnBrk="0" hangingPunct="0"/>
            <a:endParaRPr lang="ru-RU" altLang="ru-RU" sz="1800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60350"/>
            <a:ext cx="8572500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 РЕСУРСЫ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Водные ресурсы  ограничены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S=5253,6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 сельско-хозяйственного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назначения 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S=295,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546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8575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20918"/>
              </p:ext>
            </p:extLst>
          </p:nvPr>
        </p:nvGraphicFramePr>
        <p:xfrm>
          <a:off x="571500" y="1000125"/>
          <a:ext cx="7920037" cy="5578814"/>
        </p:xfrm>
        <a:graphic>
          <a:graphicData uri="http://schemas.openxmlformats.org/drawingml/2006/table">
            <a:tbl>
              <a:tblPr/>
              <a:tblGrid>
                <a:gridCol w="367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км.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5253,65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6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2 863,91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4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энергетики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6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обороны и безопасности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219,83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 и объектов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иного специального назначения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0,024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связи, радиовещания,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телевидения, информатики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2028,41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suslina_o\Desktop\mineral_b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1143908"/>
            <a:ext cx="3920402" cy="328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2" descr="C:\Users\suslina_o\Desktop\мине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283968" y="4077072"/>
            <a:ext cx="4032448" cy="26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1889131"/>
              </p:ext>
            </p:extLst>
          </p:nvPr>
        </p:nvGraphicFramePr>
        <p:xfrm>
          <a:off x="4357686" y="1214422"/>
          <a:ext cx="388843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500188" y="357188"/>
            <a:ext cx="797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270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месторождений полезных ископаемых</a:t>
            </a:r>
          </a:p>
        </p:txBody>
      </p:sp>
      <p:graphicFrame>
        <p:nvGraphicFramePr>
          <p:cNvPr id="16443" name="Group 5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37664824"/>
              </p:ext>
            </p:extLst>
          </p:nvPr>
        </p:nvGraphicFramePr>
        <p:xfrm>
          <a:off x="179513" y="623888"/>
          <a:ext cx="8784974" cy="5816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81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Полезные ископаемые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освоенности месторождения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Даурское буроугольное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угля 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58,36 млн.т., 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69,95 млн.т.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разрабатываются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Мациевское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в 36 млн.т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по 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19 млн.т., прогнозные – в 35 млн.т.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Плавиковый шпат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Бугутуро-Абагайтуйская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кварцево-флюоритных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месторождений 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 по содержанию плавикового шпата относятся к числу наиболее богатых в крае)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20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Цеолит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Шивыртуйское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цеолитов кат. В – 3220,2 тыс.т,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6738,8 тыс.т,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1054,5 тыс.т.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Базальт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5614,5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2895,9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Кирпичные глины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Тологойском месторождении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Рекомендуются поисково-разведочные работы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Кварциты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Белектуйское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Кундуйское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1660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1594,5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Габбро-базальты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категории 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количестве 1533,1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39122</TotalTime>
  <Words>4032</Words>
  <Application>Microsoft Office PowerPoint</Application>
  <PresentationFormat>Экран (4:3)</PresentationFormat>
  <Paragraphs>770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Corbel</vt:lpstr>
      <vt:lpstr>Corbel (Заголовки)</vt:lpstr>
      <vt:lpstr>Tahoma</vt:lpstr>
      <vt:lpstr>Times New Roman</vt:lpstr>
      <vt:lpstr>Wingdings</vt:lpstr>
      <vt:lpstr>Глубина</vt:lpstr>
      <vt:lpstr>Александр Владимирович  Мочалов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ЗЕМЕЛЬНЫЕ РЕСУРСЫ</vt:lpstr>
      <vt:lpstr>Презентация PowerPoint</vt:lpstr>
      <vt:lpstr>Характеристика основных месторождений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населения по полу и возрасту (на 01.01.2025 года)</vt:lpstr>
      <vt:lpstr>Количество занятых по видам деятельности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СТРОИТЕЛЬСТВО</vt:lpstr>
      <vt:lpstr>Презентация PowerPoint</vt:lpstr>
      <vt:lpstr>ПОДДЕРЖКА   МАЛОГО   ПРЕДПРИНИМАТЕЛЬСТВА</vt:lpstr>
      <vt:lpstr>Муниципальные программы,  принятые к финансированию </vt:lpstr>
      <vt:lpstr>Муниципальные программы,  принятые к финансированию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Инвестиционные проекты, планируемые к реализации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района «Забайкальский район»  26 марта 2012 год</dc:title>
  <dc:creator>User</dc:creator>
  <cp:lastModifiedBy>RePack by Diakov</cp:lastModifiedBy>
  <cp:revision>2715</cp:revision>
  <cp:lastPrinted>2025-02-25T05:58:55Z</cp:lastPrinted>
  <dcterms:created xsi:type="dcterms:W3CDTF">2012-03-16T05:50:59Z</dcterms:created>
  <dcterms:modified xsi:type="dcterms:W3CDTF">2025-03-05T01:26:31Z</dcterms:modified>
</cp:coreProperties>
</file>